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2"/>
  </p:notesMasterIdLst>
  <p:sldIdLst>
    <p:sldId id="262" r:id="rId2"/>
    <p:sldId id="256" r:id="rId3"/>
    <p:sldId id="259" r:id="rId4"/>
    <p:sldId id="298" r:id="rId5"/>
    <p:sldId id="263" r:id="rId6"/>
    <p:sldId id="323" r:id="rId7"/>
    <p:sldId id="265" r:id="rId8"/>
    <p:sldId id="327" r:id="rId9"/>
    <p:sldId id="324" r:id="rId10"/>
    <p:sldId id="331" r:id="rId11"/>
    <p:sldId id="328" r:id="rId12"/>
    <p:sldId id="329" r:id="rId13"/>
    <p:sldId id="264" r:id="rId14"/>
    <p:sldId id="330" r:id="rId15"/>
    <p:sldId id="332" r:id="rId16"/>
    <p:sldId id="257" r:id="rId17"/>
    <p:sldId id="258" r:id="rId18"/>
    <p:sldId id="333" r:id="rId19"/>
    <p:sldId id="260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261" r:id="rId47"/>
    <p:sldId id="267" r:id="rId48"/>
    <p:sldId id="266" r:id="rId49"/>
    <p:sldId id="269" r:id="rId50"/>
    <p:sldId id="271" r:id="rId51"/>
    <p:sldId id="268" r:id="rId52"/>
    <p:sldId id="272" r:id="rId53"/>
    <p:sldId id="275" r:id="rId54"/>
    <p:sldId id="270" r:id="rId55"/>
    <p:sldId id="274" r:id="rId56"/>
    <p:sldId id="278" r:id="rId57"/>
    <p:sldId id="277" r:id="rId58"/>
    <p:sldId id="280" r:id="rId59"/>
    <p:sldId id="281" r:id="rId60"/>
    <p:sldId id="293" r:id="rId61"/>
    <p:sldId id="294" r:id="rId62"/>
    <p:sldId id="295" r:id="rId63"/>
    <p:sldId id="296" r:id="rId64"/>
    <p:sldId id="297" r:id="rId65"/>
    <p:sldId id="300" r:id="rId66"/>
    <p:sldId id="301" r:id="rId67"/>
    <p:sldId id="302" r:id="rId68"/>
    <p:sldId id="325" r:id="rId69"/>
    <p:sldId id="303" r:id="rId70"/>
    <p:sldId id="284" r:id="rId71"/>
    <p:sldId id="285" r:id="rId72"/>
    <p:sldId id="282" r:id="rId73"/>
    <p:sldId id="283" r:id="rId74"/>
    <p:sldId id="286" r:id="rId75"/>
    <p:sldId id="287" r:id="rId76"/>
    <p:sldId id="289" r:id="rId77"/>
    <p:sldId id="288" r:id="rId78"/>
    <p:sldId id="299" r:id="rId79"/>
    <p:sldId id="290" r:id="rId80"/>
    <p:sldId id="291" r:id="rId81"/>
    <p:sldId id="326" r:id="rId82"/>
    <p:sldId id="292" r:id="rId83"/>
    <p:sldId id="304" r:id="rId84"/>
    <p:sldId id="306" r:id="rId85"/>
    <p:sldId id="322" r:id="rId86"/>
    <p:sldId id="305" r:id="rId87"/>
    <p:sldId id="307" r:id="rId88"/>
    <p:sldId id="309" r:id="rId89"/>
    <p:sldId id="308" r:id="rId90"/>
    <p:sldId id="310" r:id="rId91"/>
    <p:sldId id="311" r:id="rId92"/>
    <p:sldId id="312" r:id="rId93"/>
    <p:sldId id="313" r:id="rId94"/>
    <p:sldId id="314" r:id="rId95"/>
    <p:sldId id="315" r:id="rId96"/>
    <p:sldId id="316" r:id="rId97"/>
    <p:sldId id="317" r:id="rId98"/>
    <p:sldId id="318" r:id="rId99"/>
    <p:sldId id="319" r:id="rId100"/>
    <p:sldId id="320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3ADB78-0300-5EDB-B3C6-3DB3E5826127}" v="408" dt="2019-10-20T13:15:44.262"/>
    <p1510:client id="{36CA4E85-C22F-0F63-0EF5-5CD925689609}" v="28" dt="2019-10-19T15:36:59.175"/>
    <p1510:client id="{808AA1D5-6CDF-A582-5A45-5F21F1C954AF}" v="14" dt="2019-10-21T18:40:19.844"/>
    <p1510:client id="{7581A618-7F13-7D83-7D49-CD37C3320A20}" v="19" dt="2019-10-20T20:00:01.897"/>
    <p1510:client id="{A384C474-610B-5A3B-F4B7-A9BABC64D788}" v="536" dt="2019-10-17T20:29:10.619"/>
    <p1510:client id="{C9A9FF0D-B753-82E1-5C7C-A8C4C9470E77}" v="1039" dt="2019-10-20T12:41:47.870"/>
    <p1510:client id="{CD48B951-7614-4B97-A9F5-220C8EE9976A}" v="235" dt="2019-10-21T15:01:44.873"/>
    <p1510:client id="{F5482F14-E66B-EE37-0802-342AC9064E64}" v="1" dt="2019-10-20T16:27:27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1B61A-0E79-469A-974E-439E0BD0479A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E40F5-5773-4B49-83E1-0D18DD06719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04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3752D-A268-4AAC-A4BF-68AFA23EA6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467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3752D-A268-4AAC-A4BF-68AFA23EA6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10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684E5-81D1-4432-ABC9-7C35ECA4CA8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96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CDN</a:t>
            </a:r>
          </a:p>
          <a:p>
            <a:r>
              <a:rPr lang="fr-FR"/>
              <a:t>Babel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684E5-81D1-4432-ABC9-7C35ECA4CA8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412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DZ" dirty="0"/>
              <a:t>تشبه</a:t>
            </a:r>
            <a:r>
              <a:rPr lang="ar-DZ" baseline="0" dirty="0"/>
              <a:t> الى حد ما </a:t>
            </a:r>
            <a:r>
              <a:rPr lang="fr-FR" baseline="0" dirty="0"/>
              <a:t>attribut</a:t>
            </a:r>
            <a:r>
              <a:rPr lang="ar-DZ" baseline="0" dirty="0"/>
              <a:t> في </a:t>
            </a:r>
            <a:r>
              <a:rPr lang="fr-FR" baseline="0" dirty="0"/>
              <a:t>html </a:t>
            </a:r>
          </a:p>
          <a:p>
            <a:pPr algn="r" rtl="1"/>
            <a:r>
              <a:rPr lang="ar-DZ" baseline="0" dirty="0"/>
              <a:t>ترسل من الاب الى الأبناء</a:t>
            </a:r>
          </a:p>
          <a:p>
            <a:pPr algn="r" rtl="1"/>
            <a:endParaRPr lang="ar-DZ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684E5-81D1-4432-ABC9-7C35ECA4CA8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70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DZ" dirty="0"/>
              <a:t>خاصة</a:t>
            </a:r>
            <a:r>
              <a:rPr lang="ar-DZ" baseline="0" dirty="0"/>
              <a:t> ب </a:t>
            </a:r>
            <a:r>
              <a:rPr lang="ar-DZ" baseline="0" dirty="0" err="1"/>
              <a:t>كمبوننت</a:t>
            </a:r>
            <a:r>
              <a:rPr lang="ar-DZ" baseline="0" dirty="0"/>
              <a:t> معين</a:t>
            </a:r>
          </a:p>
          <a:p>
            <a:pPr algn="r" rtl="1"/>
            <a:r>
              <a:rPr lang="ar-DZ" dirty="0"/>
              <a:t>قابلة</a:t>
            </a:r>
            <a:r>
              <a:rPr lang="ar-DZ" baseline="0" dirty="0"/>
              <a:t> للتغيير </a:t>
            </a:r>
          </a:p>
          <a:p>
            <a:pPr algn="r" rt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684E5-81D1-4432-ABC9-7C35ECA4CA8D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964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684E5-81D1-4432-ABC9-7C35ECA4CA8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54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wheel spokes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wheel spokes="1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bahe.uk/information-technology-enc/71104-introduction-to-javascript.html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bahe.uk/information-technology-enc/71104-introduction-to-javascript.html" TargetMode="Externa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bahe.uk/information-technology-enc/71104-introduction-to-javascript.html" TargetMode="Externa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ahe.uk/information-technology-enc/71104-introduction-to-javascript.html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497AC-9794-46C6-8C98-519722899063}"/>
              </a:ext>
            </a:extLst>
          </p:cNvPr>
          <p:cNvSpPr txBox="1"/>
          <p:nvPr/>
        </p:nvSpPr>
        <p:spPr>
          <a:xfrm>
            <a:off x="1851573" y="2140607"/>
            <a:ext cx="9198302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ar-DZ" sz="6000" dirty="0">
                <a:cs typeface="Arial"/>
              </a:rPr>
              <a:t>محاضرات البرمجة الحديث </a:t>
            </a:r>
            <a:endParaRPr lang="en-US" sz="6000" dirty="0"/>
          </a:p>
          <a:p>
            <a:pPr algn="ctr"/>
            <a:r>
              <a:rPr lang="ar-DZ" sz="3000" dirty="0">
                <a:cs typeface="Arial"/>
              </a:rPr>
              <a:t>العدد 2 </a:t>
            </a:r>
          </a:p>
          <a:p>
            <a:pPr algn="ctr"/>
            <a:r>
              <a:rPr lang="ar-DZ" sz="3000">
                <a:cs typeface="Arial"/>
              </a:rPr>
              <a:t>نوفمبر  </a:t>
            </a:r>
            <a:r>
              <a:rPr lang="ar-DZ" sz="3000" dirty="0">
                <a:cs typeface="Arial"/>
              </a:rPr>
              <a:t>2019</a:t>
            </a:r>
          </a:p>
          <a:p>
            <a:pPr algn="ctr"/>
            <a:endParaRPr lang="ar-DZ" sz="3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8316033"/>
      </p:ext>
    </p:extLst>
  </p:cSld>
  <p:clrMapOvr>
    <a:masterClrMapping/>
  </p:clrMapOvr>
  <p:transition spd="slow">
    <p:wheel spokes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1" y="0"/>
            <a:ext cx="7257011" cy="6858000"/>
          </a:xfrm>
          <a:prstGeom prst="parallelogram">
            <a:avLst>
              <a:gd name="adj" fmla="val 35227"/>
            </a:avLst>
          </a:prstGeom>
          <a:solidFill>
            <a:srgbClr val="FFDA3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2726575" y="3790604"/>
            <a:ext cx="2053243" cy="205324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5"/>
          <p:cNvSpPr/>
          <p:nvPr/>
        </p:nvSpPr>
        <p:spPr>
          <a:xfrm flipH="1">
            <a:off x="4883727" y="0"/>
            <a:ext cx="2963488" cy="6858000"/>
          </a:xfrm>
          <a:prstGeom prst="parallelogram">
            <a:avLst>
              <a:gd name="adj" fmla="val 81511"/>
            </a:avLst>
          </a:prstGeom>
          <a:solidFill>
            <a:srgbClr val="D6BA3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46016" y="1138534"/>
            <a:ext cx="459773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800" b="1" cap="none" spc="0" dirty="0">
                <a:ln w="1016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JavaScript</a:t>
            </a:r>
          </a:p>
        </p:txBody>
      </p:sp>
      <p:sp>
        <p:nvSpPr>
          <p:cNvPr id="8" name="Triangle rectangle 7"/>
          <p:cNvSpPr/>
          <p:nvPr/>
        </p:nvSpPr>
        <p:spPr>
          <a:xfrm>
            <a:off x="939338" y="2984269"/>
            <a:ext cx="1379913" cy="3873731"/>
          </a:xfrm>
          <a:prstGeom prst="rtTriangle">
            <a:avLst/>
          </a:prstGeom>
          <a:solidFill>
            <a:srgbClr val="D6BA3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135025" y="5828252"/>
            <a:ext cx="13911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cap="none" spc="0" dirty="0">
                <a:ln w="1016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ALOUI Ali</a:t>
            </a:r>
          </a:p>
        </p:txBody>
      </p:sp>
      <p:pic>
        <p:nvPicPr>
          <p:cNvPr id="1026" name="Picture 2" descr="Résultat de recherche d'images pour &quot;javascript logo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6" t="14255" r="21667" b="29485"/>
          <a:stretch/>
        </p:blipFill>
        <p:spPr bwMode="auto">
          <a:xfrm>
            <a:off x="7908226" y="450760"/>
            <a:ext cx="4188742" cy="463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C8C46581-F08C-4DEE-9D34-AF906C18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25" y="4072400"/>
            <a:ext cx="1308548" cy="14833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2589B7-72F0-4502-AFFA-324873D6F51D}"/>
              </a:ext>
            </a:extLst>
          </p:cNvPr>
          <p:cNvSpPr/>
          <p:nvPr/>
        </p:nvSpPr>
        <p:spPr>
          <a:xfrm>
            <a:off x="7847215" y="96817"/>
            <a:ext cx="6050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DZ" sz="4000" b="1" dirty="0">
                <a:latin typeface="arial" panose="020B0604020202020204" pitchFamily="34" charset="0"/>
              </a:rPr>
              <a:t>مقدمة فى الجافا سكريبت</a:t>
            </a:r>
            <a:endParaRPr lang="ar-DZ" sz="4000" b="1" i="0" dirty="0">
              <a:effectLst/>
              <a:latin typeface="arial" panose="020B0604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821740423"/>
      </p:ext>
    </p:extLst>
  </p:cSld>
  <p:clrMapOvr>
    <a:masterClrMapping/>
  </p:clrMapOvr>
  <p:transition spd="slow">
    <p:wheel spokes="1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ésultat de recherche d'images pour &quot;thenk you&quot;">
            <a:extLst>
              <a:ext uri="{FF2B5EF4-FFF2-40B4-BE49-F238E27FC236}">
                <a16:creationId xmlns:a16="http://schemas.microsoft.com/office/drawing/2014/main" id="{16EFC65F-08E0-4762-9C91-169498537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253" y="929790"/>
            <a:ext cx="6199064" cy="46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6C15A-912C-4D2C-BBBA-A444C6CFA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0" y="2239941"/>
            <a:ext cx="4686875" cy="22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26478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 flipH="1">
            <a:off x="-1" y="0"/>
            <a:ext cx="7257011" cy="6858000"/>
          </a:xfrm>
          <a:prstGeom prst="parallelogram">
            <a:avLst>
              <a:gd name="adj" fmla="val 35227"/>
            </a:avLst>
          </a:prstGeom>
          <a:solidFill>
            <a:srgbClr val="18345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arallélogramme 3"/>
          <p:cNvSpPr/>
          <p:nvPr/>
        </p:nvSpPr>
        <p:spPr>
          <a:xfrm flipH="1">
            <a:off x="4883727" y="0"/>
            <a:ext cx="2963488" cy="6858000"/>
          </a:xfrm>
          <a:prstGeom prst="parallelogram">
            <a:avLst>
              <a:gd name="adj" fmla="val 81511"/>
            </a:avLst>
          </a:prstGeom>
          <a:solidFill>
            <a:srgbClr val="172C4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458553" y="1138534"/>
            <a:ext cx="317266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800" b="1" cap="none" spc="0" dirty="0">
                <a:ln w="1016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fr-FR" sz="8800" b="1" cap="none" spc="0" dirty="0" err="1">
                <a:ln w="1016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JQuery</a:t>
            </a:r>
            <a:endParaRPr lang="fr-FR" sz="8800" b="1" cap="none" spc="0" dirty="0">
              <a:ln w="1016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6" name="Triangle rectangle 5"/>
          <p:cNvSpPr/>
          <p:nvPr/>
        </p:nvSpPr>
        <p:spPr>
          <a:xfrm>
            <a:off x="939338" y="2984269"/>
            <a:ext cx="1379913" cy="3873731"/>
          </a:xfrm>
          <a:prstGeom prst="rtTriangle">
            <a:avLst/>
          </a:prstGeom>
          <a:solidFill>
            <a:srgbClr val="172C4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https://earlycoders.com/wp-content/uploads/2016/06/jquery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473" y="1929275"/>
            <a:ext cx="40100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54299837-1000-4AFD-9925-3884DAB3EE99}"/>
              </a:ext>
            </a:extLst>
          </p:cNvPr>
          <p:cNvSpPr/>
          <p:nvPr/>
        </p:nvSpPr>
        <p:spPr>
          <a:xfrm>
            <a:off x="2726575" y="3790604"/>
            <a:ext cx="2053243" cy="205324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D4B22BE9-E7E0-44AE-9EB2-9F8D4F791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025" y="4072400"/>
            <a:ext cx="1308548" cy="14833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06824E-CBC2-4E02-B9B0-F78BA37D497B}"/>
              </a:ext>
            </a:extLst>
          </p:cNvPr>
          <p:cNvSpPr/>
          <p:nvPr/>
        </p:nvSpPr>
        <p:spPr>
          <a:xfrm>
            <a:off x="7509521" y="642475"/>
            <a:ext cx="6050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DZ" sz="4000" b="1" dirty="0">
                <a:latin typeface="arial" panose="020B0604020202020204" pitchFamily="34" charset="0"/>
              </a:rPr>
              <a:t>مقدمة فى الجي كويري</a:t>
            </a:r>
            <a:endParaRPr lang="ar-DZ" sz="4000" b="1" i="0" dirty="0">
              <a:effectLst/>
              <a:latin typeface="arial" panose="020B0604020202020204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774901371"/>
      </p:ext>
    </p:extLst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 flipH="1">
            <a:off x="-1" y="0"/>
            <a:ext cx="7257011" cy="6858000"/>
          </a:xfrm>
          <a:prstGeom prst="parallelogram">
            <a:avLst>
              <a:gd name="adj" fmla="val 35227"/>
            </a:avLst>
          </a:prstGeom>
          <a:solidFill>
            <a:srgbClr val="007A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arallélogramme 2"/>
          <p:cNvSpPr/>
          <p:nvPr/>
        </p:nvSpPr>
        <p:spPr>
          <a:xfrm flipH="1">
            <a:off x="4883727" y="0"/>
            <a:ext cx="2963488" cy="6858000"/>
          </a:xfrm>
          <a:prstGeom prst="parallelogram">
            <a:avLst>
              <a:gd name="adj" fmla="val 81511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74229" y="1177171"/>
            <a:ext cx="495494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800" b="1" cap="none" spc="0" dirty="0">
                <a:ln w="1016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Type Script</a:t>
            </a:r>
          </a:p>
        </p:txBody>
      </p:sp>
      <p:sp>
        <p:nvSpPr>
          <p:cNvPr id="5" name="Triangle rectangle 4"/>
          <p:cNvSpPr/>
          <p:nvPr/>
        </p:nvSpPr>
        <p:spPr>
          <a:xfrm>
            <a:off x="939338" y="2984269"/>
            <a:ext cx="1379913" cy="3873731"/>
          </a:xfrm>
          <a:prstGeom prst="rtTriangl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 descr="Résultat de recherche d'images pour &quot;type script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19" y="2574425"/>
            <a:ext cx="4230389" cy="29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D9D995C0-DBA0-4468-ADE5-486487D7540D}"/>
              </a:ext>
            </a:extLst>
          </p:cNvPr>
          <p:cNvSpPr/>
          <p:nvPr/>
        </p:nvSpPr>
        <p:spPr>
          <a:xfrm>
            <a:off x="2726575" y="3790604"/>
            <a:ext cx="2053243" cy="205324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AABE0F67-1D50-4470-AECA-A936F2BBC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025" y="4072400"/>
            <a:ext cx="1308548" cy="14833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FAFA0A-5824-4A2A-8A80-46B3E239485F}"/>
              </a:ext>
            </a:extLst>
          </p:cNvPr>
          <p:cNvSpPr/>
          <p:nvPr/>
        </p:nvSpPr>
        <p:spPr>
          <a:xfrm>
            <a:off x="7951124" y="1157720"/>
            <a:ext cx="6050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DZ" sz="4000" b="1" i="0" dirty="0"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ماهي تايب سكريبت</a:t>
            </a:r>
          </a:p>
        </p:txBody>
      </p:sp>
    </p:spTree>
    <p:extLst>
      <p:ext uri="{BB962C8B-B14F-4D97-AF65-F5344CB8AC3E}">
        <p14:creationId xmlns:p14="http://schemas.microsoft.com/office/powerpoint/2010/main" val="2564986544"/>
      </p:ext>
    </p:extLst>
  </p:cSld>
  <p:clrMapOvr>
    <a:masterClrMapping/>
  </p:clrMapOvr>
  <p:transition spd="slow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ésultat de recherche d'images pour &quot;single page appl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23" y="776690"/>
            <a:ext cx="97536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44753"/>
      </p:ext>
    </p:extLst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ésultat de recherche d'images pour &quot;vue angular react 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32" y="1998451"/>
            <a:ext cx="67818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63139-565A-4E4F-B059-5A91E100306F}"/>
              </a:ext>
            </a:extLst>
          </p:cNvPr>
          <p:cNvSpPr/>
          <p:nvPr/>
        </p:nvSpPr>
        <p:spPr>
          <a:xfrm>
            <a:off x="3345257" y="1165648"/>
            <a:ext cx="6050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DZ" sz="4000" b="1" i="0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الفروميركات المشهورة حاليا</a:t>
            </a:r>
          </a:p>
        </p:txBody>
      </p:sp>
    </p:spTree>
    <p:extLst>
      <p:ext uri="{BB962C8B-B14F-4D97-AF65-F5344CB8AC3E}">
        <p14:creationId xmlns:p14="http://schemas.microsoft.com/office/powerpoint/2010/main" val="3244834183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1" y="0"/>
            <a:ext cx="7257011" cy="6858000"/>
          </a:xfrm>
          <a:prstGeom prst="parallelogram">
            <a:avLst>
              <a:gd name="adj" fmla="val 35227"/>
            </a:avLst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2726575" y="3790604"/>
            <a:ext cx="2053243" cy="205324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5"/>
          <p:cNvSpPr/>
          <p:nvPr/>
        </p:nvSpPr>
        <p:spPr>
          <a:xfrm flipH="1">
            <a:off x="4883727" y="0"/>
            <a:ext cx="2963488" cy="6858000"/>
          </a:xfrm>
          <a:prstGeom prst="parallelogram">
            <a:avLst>
              <a:gd name="adj" fmla="val 81511"/>
            </a:avLst>
          </a:prstGeom>
          <a:solidFill>
            <a:srgbClr val="B3B3B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429695" y="1138534"/>
            <a:ext cx="323037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800" b="1" cap="none" spc="0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Angular</a:t>
            </a:r>
            <a:endParaRPr lang="fr-FR" sz="8800" b="1" cap="none" spc="0" dirty="0">
              <a:ln w="10160">
                <a:solidFill>
                  <a:schemeClr val="bg1">
                    <a:lumMod val="6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8" name="Triangle rectangle 7"/>
          <p:cNvSpPr/>
          <p:nvPr/>
        </p:nvSpPr>
        <p:spPr>
          <a:xfrm>
            <a:off x="939338" y="2984269"/>
            <a:ext cx="1379913" cy="3873731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135025" y="5828252"/>
            <a:ext cx="13911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cap="none" spc="0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ALOUI Ali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15058" r="16213" b="13456"/>
          <a:stretch/>
        </p:blipFill>
        <p:spPr>
          <a:xfrm>
            <a:off x="6885598" y="677332"/>
            <a:ext cx="5048610" cy="527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18635"/>
      </p:ext>
    </p:extLst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5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6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élogramme 8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rgbClr val="B3B3B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15058" r="16213" b="13456"/>
          <a:stretch/>
        </p:blipFill>
        <p:spPr>
          <a:xfrm>
            <a:off x="11029652" y="-79169"/>
            <a:ext cx="1162348" cy="12151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2688" y="143701"/>
            <a:ext cx="33051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What</a:t>
            </a:r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is</a:t>
            </a:r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Angular</a:t>
            </a:r>
            <a:endParaRPr lang="fr-FR" sz="4400" b="1" dirty="0">
              <a:ln w="10160">
                <a:solidFill>
                  <a:schemeClr val="bg1">
                    <a:lumMod val="6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19932" y="2068818"/>
            <a:ext cx="7575380" cy="25237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Java Script  Library ,Client </a:t>
            </a:r>
            <a:r>
              <a:rPr lang="fr-FR" sz="2800" dirty="0" err="1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side</a:t>
            </a:r>
            <a:r>
              <a:rPr lang="fr-FR" sz="28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Single Page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Create</a:t>
            </a:r>
            <a:r>
              <a:rPr lang="fr-FR" sz="28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 By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V For 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Dynamic</a:t>
            </a:r>
            <a:r>
              <a:rPr lang="fr-FR" sz="28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 Web </a:t>
            </a:r>
            <a:r>
              <a:rPr lang="fr-FR" sz="2800" dirty="0" err="1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apps</a:t>
            </a:r>
            <a:endParaRPr lang="fr-FR" sz="2800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8466983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élogramme 8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arallélogramme 9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rgbClr val="B3B3B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15058" r="16213" b="13456"/>
          <a:stretch/>
        </p:blipFill>
        <p:spPr>
          <a:xfrm>
            <a:off x="11029652" y="-79169"/>
            <a:ext cx="1162348" cy="121518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32688" y="143701"/>
            <a:ext cx="33051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What</a:t>
            </a:r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is</a:t>
            </a:r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Angular</a:t>
            </a:r>
            <a:endParaRPr lang="fr-FR" sz="4400" b="1" dirty="0">
              <a:ln w="10160">
                <a:solidFill>
                  <a:schemeClr val="bg1">
                    <a:lumMod val="6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1166" y="261960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440147775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5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rgbClr val="B3B3B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15058" r="16213" b="13456"/>
          <a:stretch/>
        </p:blipFill>
        <p:spPr>
          <a:xfrm>
            <a:off x="11029652" y="-79169"/>
            <a:ext cx="1162348" cy="12151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1218" y="143701"/>
            <a:ext cx="293340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Component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1177871" y="1472339"/>
            <a:ext cx="9500460" cy="7129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Component</a:t>
            </a:r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177871" y="2259368"/>
            <a:ext cx="9500461" cy="433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Component</a:t>
            </a:r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563173" y="2767428"/>
            <a:ext cx="3115158" cy="3648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Component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177870" y="2767428"/>
            <a:ext cx="6261315" cy="3648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Component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7175B8-C4C3-4D8E-9903-75E6D07B966F}"/>
              </a:ext>
            </a:extLst>
          </p:cNvPr>
          <p:cNvSpPr/>
          <p:nvPr/>
        </p:nvSpPr>
        <p:spPr>
          <a:xfrm>
            <a:off x="5038530" y="1103007"/>
            <a:ext cx="177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APP Component</a:t>
            </a:r>
            <a:r>
              <a:rPr lang="ar-DZ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363845"/>
      </p:ext>
    </p:extLst>
  </p:cSld>
  <p:clrMapOvr>
    <a:masterClrMapping/>
  </p:clrMapOvr>
  <p:transition spd="slow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5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rgbClr val="B3B3B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15058" r="16213" b="13456"/>
          <a:stretch/>
        </p:blipFill>
        <p:spPr>
          <a:xfrm>
            <a:off x="11029652" y="-79169"/>
            <a:ext cx="1162348" cy="12151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3496" y="143701"/>
            <a:ext cx="27835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Passing Data</a:t>
            </a:r>
          </a:p>
        </p:txBody>
      </p:sp>
      <p:sp>
        <p:nvSpPr>
          <p:cNvPr id="2" name="Rectangle 1"/>
          <p:cNvSpPr/>
          <p:nvPr/>
        </p:nvSpPr>
        <p:spPr>
          <a:xfrm rot="16200000">
            <a:off x="-142744" y="3608109"/>
            <a:ext cx="31789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9525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HTML Template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9010878" y="3550958"/>
            <a:ext cx="24341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9525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Component</a:t>
            </a:r>
          </a:p>
        </p:txBody>
      </p:sp>
      <p:sp>
        <p:nvSpPr>
          <p:cNvPr id="3" name="Double flèche horizontale 2"/>
          <p:cNvSpPr/>
          <p:nvPr/>
        </p:nvSpPr>
        <p:spPr>
          <a:xfrm>
            <a:off x="1769896" y="4675031"/>
            <a:ext cx="8134913" cy="154546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1769896" y="3790300"/>
            <a:ext cx="8134913" cy="1809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 rot="10800000">
            <a:off x="1769896" y="2905569"/>
            <a:ext cx="8134913" cy="1809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004345" y="4305698"/>
            <a:ext cx="286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([</a:t>
            </a:r>
            <a:r>
              <a:rPr lang="fr-FR" dirty="0" err="1"/>
              <a:t>NgModel</a:t>
            </a:r>
            <a:r>
              <a:rPr lang="fr-FR" dirty="0"/>
              <a:t>])= ”</a:t>
            </a:r>
            <a:r>
              <a:rPr lang="fr-FR" dirty="0" err="1"/>
              <a:t>UserName</a:t>
            </a:r>
            <a:r>
              <a:rPr lang="fr-FR" dirty="0"/>
              <a:t>”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307462" y="3405337"/>
            <a:ext cx="256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[Value]= ”</a:t>
            </a:r>
            <a:r>
              <a:rPr lang="fr-FR" dirty="0" err="1"/>
              <a:t>UserName</a:t>
            </a:r>
            <a:r>
              <a:rPr lang="fr-FR" dirty="0"/>
              <a:t>”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569553" y="2536236"/>
            <a:ext cx="453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Value= {{</a:t>
            </a:r>
            <a:r>
              <a:rPr lang="fr-FR" dirty="0" err="1"/>
              <a:t>UserName</a:t>
            </a:r>
            <a:r>
              <a:rPr lang="fr-FR" dirty="0"/>
              <a:t>}} / {{</a:t>
            </a:r>
            <a:r>
              <a:rPr lang="fr-FR" dirty="0" err="1"/>
              <a:t>GetUserName</a:t>
            </a:r>
            <a:r>
              <a:rPr lang="fr-FR" dirty="0"/>
              <a:t>}} </a:t>
            </a:r>
          </a:p>
        </p:txBody>
      </p:sp>
    </p:spTree>
    <p:extLst>
      <p:ext uri="{BB962C8B-B14F-4D97-AF65-F5344CB8AC3E}">
        <p14:creationId xmlns:p14="http://schemas.microsoft.com/office/powerpoint/2010/main" val="688975682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843696F-8FBE-4EB7-B266-ECA2A329CA9A}"/>
              </a:ext>
            </a:extLst>
          </p:cNvPr>
          <p:cNvSpPr/>
          <p:nvPr/>
        </p:nvSpPr>
        <p:spPr>
          <a:xfrm>
            <a:off x="941501" y="1260985"/>
            <a:ext cx="3267566" cy="3697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8F47B38D-3EDB-4AAC-94D2-A53A84BBD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89" y="1895879"/>
            <a:ext cx="2209800" cy="2505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103E02-2DAB-4CB4-BD1D-B0663761E964}"/>
              </a:ext>
            </a:extLst>
          </p:cNvPr>
          <p:cNvSpPr txBox="1"/>
          <p:nvPr/>
        </p:nvSpPr>
        <p:spPr>
          <a:xfrm>
            <a:off x="1139194" y="4402825"/>
            <a:ext cx="2953407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/>
              <a:t>ALOUI Ali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593E2-E1EB-4241-8170-4CBFB4083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" y="5531571"/>
            <a:ext cx="1323975" cy="1304925"/>
          </a:xfrm>
          <a:prstGeom prst="rect">
            <a:avLst/>
          </a:prstGeom>
        </p:spPr>
      </p:pic>
      <p:pic>
        <p:nvPicPr>
          <p:cNvPr id="1032" name="Picture 8" descr="Résultat de recherche d'images pour &quot;silicon oasis biskra logo&quot;">
            <a:extLst>
              <a:ext uri="{FF2B5EF4-FFF2-40B4-BE49-F238E27FC236}">
                <a16:creationId xmlns:a16="http://schemas.microsoft.com/office/drawing/2014/main" id="{1BB453BD-385C-4E25-9A30-EDBE18CAB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67" y="5512520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D52AA-3FC9-4A3C-A59C-EEE85117C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442" y="5510485"/>
            <a:ext cx="9541066" cy="13239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8A53123-05CA-4446-8593-7982EAB219F8}"/>
              </a:ext>
            </a:extLst>
          </p:cNvPr>
          <p:cNvSpPr txBox="1">
            <a:spLocks/>
          </p:cNvSpPr>
          <p:nvPr/>
        </p:nvSpPr>
        <p:spPr>
          <a:xfrm>
            <a:off x="4406760" y="491880"/>
            <a:ext cx="7494998" cy="43125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Full Stack Developer</a:t>
            </a:r>
            <a:br>
              <a:rPr lang="en-US" dirty="0"/>
            </a:br>
            <a:br>
              <a:rPr lang="en-US" dirty="0"/>
            </a:br>
            <a:r>
              <a:rPr lang="en-US" sz="5000" b="1" dirty="0"/>
              <a:t>Java SCRIPT  2</a:t>
            </a:r>
            <a:r>
              <a:rPr lang="en-US" sz="3000" b="1" dirty="0"/>
              <a:t>ans</a:t>
            </a:r>
            <a:br>
              <a:rPr lang="en-US" sz="5000" b="1" dirty="0"/>
            </a:br>
            <a:r>
              <a:rPr lang="en-US" sz="5000" b="1" dirty="0"/>
              <a:t>.NET               </a:t>
            </a:r>
            <a:r>
              <a:rPr lang="en-US" sz="5000" b="1"/>
              <a:t> 8</a:t>
            </a:r>
            <a:r>
              <a:rPr lang="en-US" sz="3000" b="1"/>
              <a:t>ans</a:t>
            </a:r>
            <a:r>
              <a:rPr lang="en-US" sz="5000" b="1"/>
              <a:t> </a:t>
            </a:r>
            <a:r>
              <a:rPr lang="en-US" sz="5000" b="1" dirty="0"/>
              <a:t>            C++                </a:t>
            </a:r>
            <a:r>
              <a:rPr lang="en-US" sz="5100" b="1" dirty="0"/>
              <a:t>4</a:t>
            </a:r>
            <a:r>
              <a:rPr lang="en-US" sz="3100" b="1" dirty="0"/>
              <a:t>ans</a:t>
            </a:r>
            <a:br>
              <a:rPr lang="en-US" sz="5000" b="1" dirty="0"/>
            </a:br>
            <a:r>
              <a:rPr lang="en-US" sz="5000" b="1" dirty="0"/>
              <a:t>Delphi            12</a:t>
            </a:r>
            <a:r>
              <a:rPr lang="en-US" sz="3000" b="1" dirty="0"/>
              <a:t>ans</a:t>
            </a:r>
            <a:r>
              <a:rPr lang="en-US" sz="5000" b="1" dirty="0"/>
              <a:t>     </a:t>
            </a:r>
            <a:endParaRPr lang="en-US" sz="4000" b="1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p:transition spd="slow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5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rgbClr val="B3B3B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15058" r="16213" b="13456"/>
          <a:stretch/>
        </p:blipFill>
        <p:spPr>
          <a:xfrm>
            <a:off x="11029652" y="-79169"/>
            <a:ext cx="1162348" cy="12151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2688" y="143701"/>
            <a:ext cx="13233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Forms</a:t>
            </a:r>
            <a:endParaRPr lang="fr-FR" sz="4400" b="1" dirty="0">
              <a:ln w="10160">
                <a:solidFill>
                  <a:schemeClr val="bg1">
                    <a:lumMod val="6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94584" y="2305688"/>
            <a:ext cx="16223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dirty="0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Template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5850" y="2909343"/>
            <a:ext cx="14998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dirty="0" err="1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Reactive</a:t>
            </a:r>
            <a:endParaRPr lang="fr-FR" sz="3000" dirty="0">
              <a:ln w="0">
                <a:solidFill>
                  <a:srgbClr val="C00000"/>
                </a:solidFill>
              </a:ln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7948" y="3624130"/>
            <a:ext cx="24577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dirty="0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 </a:t>
            </a:r>
            <a:r>
              <a:rPr lang="fr-FR" sz="3000" dirty="0" err="1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Binding</a:t>
            </a:r>
            <a:endParaRPr lang="fr-FR" sz="3000" dirty="0">
              <a:ln w="0">
                <a:solidFill>
                  <a:srgbClr val="C00000"/>
                </a:solidFill>
              </a:ln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3404210"/>
      </p:ext>
    </p:extLst>
  </p:cSld>
  <p:clrMapOvr>
    <a:masterClrMapping/>
  </p:clrMapOvr>
  <p:transition spd="slow">
    <p:wheel spokes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arallélogramme 2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arallélogramme 3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rgbClr val="B3B3B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15058" r="16213" b="13456"/>
          <a:stretch/>
        </p:blipFill>
        <p:spPr>
          <a:xfrm>
            <a:off x="11029652" y="-79169"/>
            <a:ext cx="1162348" cy="12151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2688" y="143701"/>
            <a:ext cx="2036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Web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B8534-7A7E-49A7-819A-BE6070D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19" y="1033163"/>
            <a:ext cx="10743420" cy="56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04201"/>
      </p:ext>
    </p:extLst>
  </p:cSld>
  <p:clrMapOvr>
    <a:masterClrMapping/>
  </p:clrMapOvr>
  <p:transition spd="slow">
    <p:wheel spokes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arallélogramme 2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arallélogramme 3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rgbClr val="B3B3B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15058" r="16213" b="13456"/>
          <a:stretch/>
        </p:blipFill>
        <p:spPr>
          <a:xfrm>
            <a:off x="11029652" y="-79169"/>
            <a:ext cx="1162348" cy="12151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2688" y="143701"/>
            <a:ext cx="16962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NGRX </a:t>
            </a:r>
          </a:p>
        </p:txBody>
      </p:sp>
      <p:pic>
        <p:nvPicPr>
          <p:cNvPr id="1032" name="Picture 8" descr="Résultat de recherche d'images pour &quot;ngrx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5" y="1911282"/>
            <a:ext cx="8443410" cy="40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12188"/>
      </p:ext>
    </p:extLst>
  </p:cSld>
  <p:clrMapOvr>
    <a:masterClrMapping/>
  </p:clrMapOvr>
  <p:transition spd="slow">
    <p:wheel spokes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arallélogramme 2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arallélogramme 3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rgbClr val="B3B3B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15058" r="16213" b="13456"/>
          <a:stretch/>
        </p:blipFill>
        <p:spPr>
          <a:xfrm>
            <a:off x="11029652" y="-79169"/>
            <a:ext cx="1162348" cy="12151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2688" y="143701"/>
            <a:ext cx="16450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Routing</a:t>
            </a:r>
            <a:endParaRPr lang="fr-FR" sz="4400" b="1" dirty="0">
              <a:ln w="10160">
                <a:solidFill>
                  <a:schemeClr val="bg1">
                    <a:lumMod val="6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2786734" y="1257625"/>
            <a:ext cx="6524786" cy="4969357"/>
            <a:chOff x="2786734" y="1257625"/>
            <a:chExt cx="6524786" cy="4969357"/>
          </a:xfrm>
        </p:grpSpPr>
        <p:pic>
          <p:nvPicPr>
            <p:cNvPr id="9" name="Picture 2" descr="Résultat de recherche d'images pour &quot;change icon&quot;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3199" y="2278214"/>
              <a:ext cx="3357675" cy="3354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à coins arrondis 9"/>
            <p:cNvSpPr/>
            <p:nvPr/>
          </p:nvSpPr>
          <p:spPr>
            <a:xfrm>
              <a:off x="2786734" y="1257625"/>
              <a:ext cx="6524786" cy="4969357"/>
            </a:xfrm>
            <a:prstGeom prst="roundRect">
              <a:avLst>
                <a:gd name="adj" fmla="val 450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rganigramme : Préparation 10"/>
            <p:cNvSpPr/>
            <p:nvPr/>
          </p:nvSpPr>
          <p:spPr>
            <a:xfrm>
              <a:off x="4242978" y="1683864"/>
              <a:ext cx="1162373" cy="1146875"/>
            </a:xfrm>
            <a:prstGeom prst="flowChartPreparation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/>
                <a:t>&lt;/&gt;</a:t>
              </a:r>
            </a:p>
          </p:txBody>
        </p:sp>
        <p:sp>
          <p:nvSpPr>
            <p:cNvPr id="12" name="Organigramme : Préparation 11"/>
            <p:cNvSpPr/>
            <p:nvPr/>
          </p:nvSpPr>
          <p:spPr>
            <a:xfrm>
              <a:off x="6702637" y="4779103"/>
              <a:ext cx="1162373" cy="1146875"/>
            </a:xfrm>
            <a:prstGeom prst="flowChartPreparation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/>
                <a:t>&lt;/&gt;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076479"/>
      </p:ext>
    </p:extLst>
  </p:cSld>
  <p:clrMapOvr>
    <a:masterClrMapping/>
  </p:clrMapOvr>
  <p:transition spd="slow"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arallélogramme 2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arallélogramme 3"/>
          <p:cNvSpPr/>
          <p:nvPr/>
        </p:nvSpPr>
        <p:spPr>
          <a:xfrm flipH="1">
            <a:off x="106016" y="1029345"/>
            <a:ext cx="5407429" cy="889462"/>
          </a:xfrm>
          <a:prstGeom prst="parallelogram">
            <a:avLst>
              <a:gd name="adj" fmla="val 34783"/>
            </a:avLst>
          </a:prstGeom>
          <a:solidFill>
            <a:srgbClr val="B3B3B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15058" r="16213" b="13456"/>
          <a:stretch/>
        </p:blipFill>
        <p:spPr>
          <a:xfrm>
            <a:off x="6388332" y="964278"/>
            <a:ext cx="5330154" cy="55724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2332" y="287333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fr-FR" sz="5400" dirty="0" err="1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</a:t>
            </a:r>
            <a:r>
              <a:rPr lang="fr-FR" sz="5400" dirty="0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5400" dirty="0" err="1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</a:t>
            </a:r>
            <a:r>
              <a:rPr lang="fr-FR" sz="5400" dirty="0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for </a:t>
            </a:r>
            <a:r>
              <a:rPr lang="fr-FR" sz="5400" dirty="0" err="1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FR" sz="5400" dirty="0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lvl="0" algn="ctr"/>
            <a:r>
              <a:rPr lang="fr-FR" sz="5400" dirty="0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583718952"/>
      </p:ext>
    </p:extLst>
  </p:cSld>
  <p:clrMapOvr>
    <a:masterClrMapping/>
  </p:clrMapOvr>
  <p:transition spd="slow">
    <p:wheel spokes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1" y="0"/>
            <a:ext cx="7257011" cy="6858000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2726575" y="3790604"/>
            <a:ext cx="2053243" cy="205324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5"/>
          <p:cNvSpPr/>
          <p:nvPr/>
        </p:nvSpPr>
        <p:spPr>
          <a:xfrm flipH="1">
            <a:off x="4883727" y="0"/>
            <a:ext cx="2963488" cy="6858000"/>
          </a:xfrm>
          <a:prstGeom prst="parallelogram">
            <a:avLst>
              <a:gd name="adj" fmla="val 81511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146764" y="1138534"/>
            <a:ext cx="379623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React JS</a:t>
            </a:r>
          </a:p>
        </p:txBody>
      </p:sp>
      <p:sp>
        <p:nvSpPr>
          <p:cNvPr id="8" name="Triangle rectangle 7"/>
          <p:cNvSpPr/>
          <p:nvPr/>
        </p:nvSpPr>
        <p:spPr>
          <a:xfrm>
            <a:off x="939338" y="2984269"/>
            <a:ext cx="1379913" cy="3873731"/>
          </a:xfrm>
          <a:prstGeom prst="rtTriangle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135025" y="5828252"/>
            <a:ext cx="13911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ALOUI Ali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219" y="1351510"/>
            <a:ext cx="3930534" cy="39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95457"/>
      </p:ext>
    </p:extLst>
  </p:cSld>
  <p:clrMapOvr>
    <a:masterClrMapping/>
  </p:clrMapOvr>
  <p:transition spd="slow">
    <p:wheel spokes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5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6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9" name="Parallélogramme 8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321976" y="-436898"/>
            <a:ext cx="529908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</a:t>
            </a:r>
            <a:r>
              <a:rPr lang="fr-FR" sz="4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What</a:t>
            </a:r>
            <a:r>
              <a:rPr lang="fr-FR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fr-FR" sz="4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is</a:t>
            </a:r>
            <a:r>
              <a:rPr lang="fr-FR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fr-FR" sz="4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React</a:t>
            </a:r>
            <a:r>
              <a:rPr lang="fr-FR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JS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312" y="1367620"/>
            <a:ext cx="3932261" cy="392616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19932" y="2068818"/>
            <a:ext cx="7575380" cy="25237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0D8FF"/>
                </a:solidFill>
              </a:rPr>
              <a:t>Java Script  Library For Building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0D8FF"/>
                </a:solidFill>
              </a:rPr>
              <a:t>Single Page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rgbClr val="00D8FF"/>
                </a:solidFill>
              </a:rPr>
              <a:t>Create</a:t>
            </a:r>
            <a:r>
              <a:rPr lang="fr-FR" sz="2800" dirty="0">
                <a:solidFill>
                  <a:srgbClr val="00D8FF"/>
                </a:solidFill>
              </a:rPr>
              <a:t> By </a:t>
            </a:r>
            <a:r>
              <a:rPr lang="fr-FR" sz="2800" dirty="0" err="1">
                <a:solidFill>
                  <a:srgbClr val="00D8FF"/>
                </a:solidFill>
              </a:rPr>
              <a:t>FaceBook</a:t>
            </a:r>
            <a:endParaRPr lang="fr-FR" sz="2800" dirty="0">
              <a:solidFill>
                <a:srgbClr val="00D8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0D8FF"/>
                </a:solidFill>
              </a:rPr>
              <a:t>V For 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rgbClr val="00D8FF"/>
                </a:solidFill>
              </a:rPr>
              <a:t>Dynamic</a:t>
            </a:r>
            <a:r>
              <a:rPr lang="fr-FR" sz="2800" dirty="0">
                <a:solidFill>
                  <a:srgbClr val="00D8FF"/>
                </a:solidFill>
              </a:rPr>
              <a:t> Web </a:t>
            </a:r>
            <a:r>
              <a:rPr lang="fr-FR" sz="2800" dirty="0" err="1">
                <a:solidFill>
                  <a:srgbClr val="00D8FF"/>
                </a:solidFill>
              </a:rPr>
              <a:t>apps</a:t>
            </a:r>
            <a:endParaRPr lang="fr-FR" sz="2800" dirty="0">
              <a:solidFill>
                <a:srgbClr val="00D8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8510051"/>
      </p:ext>
    </p:extLst>
  </p:cSld>
  <p:clrMapOvr>
    <a:masterClrMapping/>
  </p:clrMapOvr>
  <p:transition spd="slow">
    <p:wheel spokes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321976" y="-436898"/>
            <a:ext cx="529908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</a:t>
            </a:r>
            <a:r>
              <a:rPr lang="fr-FR" sz="4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What</a:t>
            </a:r>
            <a:r>
              <a:rPr lang="fr-FR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fr-FR" sz="4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is</a:t>
            </a:r>
            <a:r>
              <a:rPr lang="fr-FR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fr-FR" sz="4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React</a:t>
            </a:r>
            <a:r>
              <a:rPr lang="fr-FR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JS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120976" y="2130811"/>
            <a:ext cx="7575380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 err="1">
                <a:solidFill>
                  <a:srgbClr val="00D8FF"/>
                </a:solidFill>
              </a:rPr>
              <a:t>FaceBook</a:t>
            </a:r>
            <a:endParaRPr lang="fr-FR" sz="4400" dirty="0">
              <a:solidFill>
                <a:srgbClr val="00D8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 err="1">
                <a:solidFill>
                  <a:srgbClr val="00D8FF"/>
                </a:solidFill>
              </a:rPr>
              <a:t>Whats-app</a:t>
            </a:r>
            <a:endParaRPr lang="fr-FR" sz="4400" dirty="0">
              <a:solidFill>
                <a:srgbClr val="00D8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 err="1">
                <a:solidFill>
                  <a:srgbClr val="00D8FF"/>
                </a:solidFill>
              </a:rPr>
              <a:t>Instgram</a:t>
            </a:r>
            <a:r>
              <a:rPr lang="fr-FR" sz="4400" dirty="0">
                <a:solidFill>
                  <a:srgbClr val="00D8FF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24" y="4198159"/>
            <a:ext cx="1372543" cy="13716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81" y="2903829"/>
            <a:ext cx="1164476" cy="11644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56" y="1321210"/>
            <a:ext cx="1528456" cy="152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54647"/>
      </p:ext>
    </p:extLst>
  </p:cSld>
  <p:clrMapOvr>
    <a:masterClrMapping/>
  </p:clrMapOvr>
  <p:transition spd="slow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321976" y="-436898"/>
            <a:ext cx="529908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</a:t>
            </a:r>
            <a:r>
              <a:rPr lang="fr-FR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Concept of </a:t>
            </a:r>
            <a:r>
              <a:rPr lang="fr-FR" sz="4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React</a:t>
            </a:r>
            <a:r>
              <a:rPr lang="fr-FR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JS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879" y="2152165"/>
            <a:ext cx="847757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rgbClr val="00D8FF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00D8FF"/>
                </a:solidFill>
              </a:rPr>
              <a:t>Component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00D8FF"/>
                </a:solidFill>
              </a:rPr>
              <a:t>JSX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00D8FF"/>
                </a:solidFill>
              </a:rPr>
              <a:t>Virtual DOM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rgbClr val="00D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46676"/>
      </p:ext>
    </p:extLst>
  </p:cSld>
  <p:clrMapOvr>
    <a:masterClrMapping/>
  </p:clrMapOvr>
  <p:transition spd="slow">
    <p:wheel spokes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486297" y="-53683"/>
            <a:ext cx="52990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Component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1177871" y="1472339"/>
            <a:ext cx="9500460" cy="7129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177871" y="2259368"/>
            <a:ext cx="9500461" cy="433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563173" y="2767428"/>
            <a:ext cx="3115158" cy="3648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177870" y="2767428"/>
            <a:ext cx="6261315" cy="3648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350705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6760" y="883274"/>
            <a:ext cx="7494998" cy="4312543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Full Stack Developer</a:t>
            </a:r>
            <a:br>
              <a:rPr lang="en-US" dirty="0"/>
            </a:br>
            <a:br>
              <a:rPr lang="en-US" dirty="0"/>
            </a:br>
            <a:r>
              <a:rPr lang="en-US" sz="5000" b="1" dirty="0"/>
              <a:t>java               1</a:t>
            </a:r>
            <a:r>
              <a:rPr lang="en-US" sz="3000" b="1" dirty="0"/>
              <a:t>ans</a:t>
            </a:r>
            <a:r>
              <a:rPr lang="en-US" sz="5000" b="1" dirty="0"/>
              <a:t>. </a:t>
            </a:r>
            <a:br>
              <a:rPr lang="en-US" sz="5000" b="1" dirty="0"/>
            </a:br>
            <a:r>
              <a:rPr lang="en-US" sz="5000" b="1" dirty="0"/>
              <a:t>Java SCRIPT  5</a:t>
            </a:r>
            <a:r>
              <a:rPr lang="en-US" sz="3000" b="1" dirty="0"/>
              <a:t>ans</a:t>
            </a:r>
            <a:br>
              <a:rPr lang="en-US" sz="5000" b="1" dirty="0"/>
            </a:br>
            <a:r>
              <a:rPr lang="en-US" sz="5000" b="1" dirty="0"/>
              <a:t>.NET                10</a:t>
            </a:r>
            <a:r>
              <a:rPr lang="en-US" sz="3000" b="1" dirty="0"/>
              <a:t>ans</a:t>
            </a:r>
            <a:r>
              <a:rPr lang="en-US" sz="5000" b="1" dirty="0"/>
              <a:t>             </a:t>
            </a:r>
            <a:br>
              <a:rPr lang="en-US" sz="5000" b="1" dirty="0"/>
            </a:br>
            <a:r>
              <a:rPr lang="en-US" sz="5000" b="1" dirty="0"/>
              <a:t>Delphi            12</a:t>
            </a:r>
            <a:r>
              <a:rPr lang="en-US" sz="3000" b="1" dirty="0"/>
              <a:t>ans</a:t>
            </a:r>
            <a:r>
              <a:rPr lang="en-US" sz="5000" b="1" dirty="0"/>
              <a:t>     </a:t>
            </a:r>
            <a:endParaRPr lang="en-US" sz="4000" b="1" dirty="0">
              <a:ea typeface="+mj-lt"/>
              <a:cs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43696F-8FBE-4EB7-B266-ECA2A329CA9A}"/>
              </a:ext>
            </a:extLst>
          </p:cNvPr>
          <p:cNvSpPr/>
          <p:nvPr/>
        </p:nvSpPr>
        <p:spPr>
          <a:xfrm>
            <a:off x="941501" y="1260985"/>
            <a:ext cx="3267566" cy="3697873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6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C9F69E0A-FE0B-4B60-8332-FFCDED1D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15" y="1873141"/>
            <a:ext cx="1952625" cy="2533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2FFD1-5CFD-42AA-814F-8558BC368FBC}"/>
              </a:ext>
            </a:extLst>
          </p:cNvPr>
          <p:cNvSpPr txBox="1"/>
          <p:nvPr/>
        </p:nvSpPr>
        <p:spPr>
          <a:xfrm>
            <a:off x="1139194" y="4402825"/>
            <a:ext cx="2953407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ZEKIRI Abdelali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BF0D3-4378-4898-910C-1F70C377E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10224"/>
            <a:ext cx="2953407" cy="1247776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C0666A4-BA38-4EA3-BC27-26AE62010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407" y="5610224"/>
            <a:ext cx="6448834" cy="1247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99AD3-ADD0-4AF6-AD23-FB2586001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241" y="5610225"/>
            <a:ext cx="2789759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561"/>
      </p:ext>
    </p:extLst>
  </p:cSld>
  <p:clrMapOvr>
    <a:masterClrMapping/>
  </p:clrMapOvr>
  <p:transition spd="slow">
    <p:wheel spokes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486297" y="-53683"/>
            <a:ext cx="52990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JSX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7632" y="2003374"/>
            <a:ext cx="11925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>
                <a:solidFill>
                  <a:srgbClr val="00D8FF"/>
                </a:solidFill>
              </a:rPr>
              <a:t>JSX :</a:t>
            </a:r>
            <a:endParaRPr lang="fr-FR" sz="4400" dirty="0">
              <a:solidFill>
                <a:srgbClr val="00D8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3187" y="2605071"/>
            <a:ext cx="3721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D8FF"/>
                </a:solidFill>
              </a:rPr>
              <a:t>Java Script XML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02" y="3754953"/>
            <a:ext cx="834506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85273"/>
      </p:ext>
    </p:extLst>
  </p:cSld>
  <p:clrMapOvr>
    <a:masterClrMapping/>
  </p:clrMapOvr>
  <p:transition spd="slow">
    <p:wheel spokes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486297" y="-53683"/>
            <a:ext cx="52990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Virtual DOM </a:t>
            </a:r>
          </a:p>
        </p:txBody>
      </p:sp>
      <p:pic>
        <p:nvPicPr>
          <p:cNvPr id="1026" name="Picture 2" descr="Résultat de recherche d'images pour &quot;virtual dom reac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700750"/>
            <a:ext cx="10277475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57268"/>
      </p:ext>
    </p:extLst>
  </p:cSld>
  <p:clrMapOvr>
    <a:masterClrMapping/>
  </p:clrMapOvr>
  <p:transition spd="slow">
    <p:wheel spokes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486297" y="-53683"/>
            <a:ext cx="52990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Passing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72305" y="1278020"/>
            <a:ext cx="21129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Props</a:t>
            </a:r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 descr="Résultat de recherche d'images pour &quot;props reac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400" y="2329111"/>
            <a:ext cx="8501273" cy="434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072011"/>
      </p:ext>
    </p:extLst>
  </p:cSld>
  <p:clrMapOvr>
    <a:masterClrMapping/>
  </p:clrMapOvr>
  <p:transition spd="slow">
    <p:wheel spokes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486297" y="-53683"/>
            <a:ext cx="52990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Passing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868" y="1278020"/>
            <a:ext cx="1897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Stats</a:t>
            </a:r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21199" y="2201350"/>
            <a:ext cx="431150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 script Object </a:t>
            </a:r>
            <a:endParaRPr lang="fr-FR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1096341"/>
      </p:ext>
    </p:extLst>
  </p:cSld>
  <p:clrMapOvr>
    <a:masterClrMapping/>
  </p:clrMapOvr>
  <p:transition spd="slow">
    <p:wheel spokes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486297" y="-53683"/>
            <a:ext cx="52990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Forms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335" y="1355053"/>
            <a:ext cx="83629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83704"/>
      </p:ext>
    </p:extLst>
  </p:cSld>
  <p:clrMapOvr>
    <a:masterClrMapping/>
  </p:clrMapOvr>
  <p:transition spd="slow">
    <p:wheel spokes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486297" y="-53683"/>
            <a:ext cx="52990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Web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8787A1-D4D2-4F6B-A5F3-8CA52D8C4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10" y="1090480"/>
            <a:ext cx="8454090" cy="560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2762"/>
      </p:ext>
    </p:extLst>
  </p:cSld>
  <p:clrMapOvr>
    <a:masterClrMapping/>
  </p:clrMapOvr>
  <p:transition spd="slow">
    <p:wheel spokes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486297" y="-53683"/>
            <a:ext cx="52990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</a:t>
            </a:r>
            <a:r>
              <a:rPr lang="fr-FR" sz="6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Redux</a:t>
            </a:r>
            <a:endParaRPr lang="fr-F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pic>
        <p:nvPicPr>
          <p:cNvPr id="9" name="Picture 2" descr="https://www.tutomena.com/static/3747fb000fd60b4dacdbdc4f8d4cf958/4148e/red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117" y="2958642"/>
            <a:ext cx="1294108" cy="129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شجرة مكونات React.js بسيطة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9" y="1129036"/>
            <a:ext cx="4005534" cy="247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شجرة مكونات React.js معقدة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9" y="3880389"/>
            <a:ext cx="4005534" cy="252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شجرة مكونات React.js معقدة مع Redu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91" y="2345491"/>
            <a:ext cx="4076290" cy="252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94914"/>
      </p:ext>
    </p:extLst>
  </p:cSld>
  <p:clrMapOvr>
    <a:masterClrMapping/>
  </p:clrMapOvr>
  <p:transition spd="slow">
    <p:wheel spokes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8" y="-53683"/>
            <a:ext cx="1063335" cy="106333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486297" y="-53683"/>
            <a:ext cx="52990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	</a:t>
            </a:r>
            <a:r>
              <a:rPr lang="fr-FR" sz="6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Routing</a:t>
            </a:r>
            <a:endParaRPr lang="fr-F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786734" y="1257625"/>
            <a:ext cx="6524786" cy="4969357"/>
            <a:chOff x="2786734" y="1257625"/>
            <a:chExt cx="6524786" cy="4969357"/>
          </a:xfrm>
        </p:grpSpPr>
        <p:pic>
          <p:nvPicPr>
            <p:cNvPr id="3074" name="Picture 2" descr="Résultat de recherche d'images pour &quot;change icon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3199" y="2278214"/>
              <a:ext cx="3357675" cy="3354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à coins arrondis 2"/>
            <p:cNvSpPr/>
            <p:nvPr/>
          </p:nvSpPr>
          <p:spPr>
            <a:xfrm>
              <a:off x="2786734" y="1257625"/>
              <a:ext cx="6524786" cy="4969357"/>
            </a:xfrm>
            <a:prstGeom prst="roundRect">
              <a:avLst>
                <a:gd name="adj" fmla="val 450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rganigramme : Préparation 8"/>
            <p:cNvSpPr/>
            <p:nvPr/>
          </p:nvSpPr>
          <p:spPr>
            <a:xfrm>
              <a:off x="4242978" y="1683864"/>
              <a:ext cx="1162373" cy="1146875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/>
                <a:t>&lt;/&gt;</a:t>
              </a:r>
            </a:p>
          </p:txBody>
        </p:sp>
        <p:sp>
          <p:nvSpPr>
            <p:cNvPr id="11" name="Organigramme : Préparation 10"/>
            <p:cNvSpPr/>
            <p:nvPr/>
          </p:nvSpPr>
          <p:spPr>
            <a:xfrm>
              <a:off x="6702637" y="4779103"/>
              <a:ext cx="1162373" cy="1146875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/>
                <a:t>&lt;/&gt;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482415"/>
      </p:ext>
    </p:extLst>
  </p:cSld>
  <p:clrMapOvr>
    <a:masterClrMapping/>
  </p:clrMapOvr>
  <p:transition spd="slow">
    <p:wheel spokes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00D8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63" y="1454383"/>
            <a:ext cx="4635545" cy="4635545"/>
          </a:xfrm>
          <a:prstGeom prst="rect">
            <a:avLst/>
          </a:prstGeom>
        </p:spPr>
      </p:pic>
      <p:sp>
        <p:nvSpPr>
          <p:cNvPr id="7" name="Parallélogramme 6"/>
          <p:cNvSpPr/>
          <p:nvPr/>
        </p:nvSpPr>
        <p:spPr>
          <a:xfrm flipH="1">
            <a:off x="139413" y="1009652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5899" y="2848825"/>
            <a:ext cx="564250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err="1">
                <a:ln w="0">
                  <a:solidFill>
                    <a:srgbClr val="00D8FF"/>
                  </a:solidFill>
                </a:ln>
                <a:solidFill>
                  <a:srgbClr val="00D8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</a:t>
            </a:r>
            <a:r>
              <a:rPr lang="fr-FR" sz="5400" dirty="0">
                <a:ln w="0">
                  <a:solidFill>
                    <a:srgbClr val="00D8FF"/>
                  </a:solidFill>
                </a:ln>
                <a:solidFill>
                  <a:srgbClr val="00D8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5400" dirty="0" err="1">
                <a:ln w="0">
                  <a:solidFill>
                    <a:srgbClr val="00D8FF"/>
                  </a:solidFill>
                </a:ln>
                <a:solidFill>
                  <a:srgbClr val="00D8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</a:t>
            </a:r>
            <a:r>
              <a:rPr lang="fr-FR" sz="5400" dirty="0">
                <a:ln w="0">
                  <a:solidFill>
                    <a:srgbClr val="00D8FF"/>
                  </a:solidFill>
                </a:ln>
                <a:solidFill>
                  <a:srgbClr val="00D8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for </a:t>
            </a:r>
            <a:r>
              <a:rPr lang="fr-FR" sz="5400" dirty="0" err="1">
                <a:ln w="0">
                  <a:solidFill>
                    <a:srgbClr val="00D8FF"/>
                  </a:solidFill>
                </a:ln>
                <a:solidFill>
                  <a:srgbClr val="00D8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FR" sz="5400" dirty="0">
                <a:ln w="0">
                  <a:solidFill>
                    <a:srgbClr val="00D8FF"/>
                  </a:solidFill>
                </a:ln>
                <a:solidFill>
                  <a:srgbClr val="00D8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5400" dirty="0">
                <a:ln w="0">
                  <a:solidFill>
                    <a:srgbClr val="00D8FF"/>
                  </a:solidFill>
                </a:ln>
                <a:solidFill>
                  <a:srgbClr val="00D8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attention</a:t>
            </a:r>
            <a:endParaRPr lang="fr-FR" sz="5400" b="0" cap="none" spc="0" dirty="0">
              <a:ln w="0">
                <a:solidFill>
                  <a:srgbClr val="00D8FF"/>
                </a:solidFill>
              </a:ln>
              <a:solidFill>
                <a:srgbClr val="00D8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261178"/>
      </p:ext>
    </p:extLst>
  </p:cSld>
  <p:clrMapOvr>
    <a:masterClrMapping/>
  </p:clrMapOvr>
  <p:transition spd="slow">
    <p:wheel spokes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9"/>
          <p:cNvSpPr/>
          <p:nvPr/>
        </p:nvSpPr>
        <p:spPr>
          <a:xfrm flipH="1">
            <a:off x="-1" y="0"/>
            <a:ext cx="7257011" cy="6858000"/>
          </a:xfrm>
          <a:prstGeom prst="parallelogram">
            <a:avLst>
              <a:gd name="adj" fmla="val 35227"/>
            </a:avLst>
          </a:prstGeom>
          <a:solidFill>
            <a:srgbClr val="41B78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arallélogramme 12"/>
          <p:cNvSpPr/>
          <p:nvPr/>
        </p:nvSpPr>
        <p:spPr>
          <a:xfrm flipH="1">
            <a:off x="4883727" y="0"/>
            <a:ext cx="2963488" cy="6858000"/>
          </a:xfrm>
          <a:prstGeom prst="parallelogram">
            <a:avLst>
              <a:gd name="adj" fmla="val 81511"/>
            </a:avLst>
          </a:prstGeom>
          <a:solidFill>
            <a:srgbClr val="34495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01441" y="1138534"/>
            <a:ext cx="288688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800" b="1" cap="none" spc="0" dirty="0">
                <a:ln w="1016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Vue JS</a:t>
            </a:r>
          </a:p>
        </p:txBody>
      </p:sp>
      <p:sp>
        <p:nvSpPr>
          <p:cNvPr id="15" name="Triangle rectangle 14"/>
          <p:cNvSpPr/>
          <p:nvPr/>
        </p:nvSpPr>
        <p:spPr>
          <a:xfrm>
            <a:off x="939338" y="2984269"/>
            <a:ext cx="1379913" cy="3873731"/>
          </a:xfrm>
          <a:prstGeom prst="rtTriangle">
            <a:avLst/>
          </a:prstGeom>
          <a:solidFill>
            <a:srgbClr val="34495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415" y="1331422"/>
            <a:ext cx="4918363" cy="4918363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EFD6CF82-7CF9-4AB6-882D-D4A30DAEBD9C}"/>
              </a:ext>
            </a:extLst>
          </p:cNvPr>
          <p:cNvSpPr/>
          <p:nvPr/>
        </p:nvSpPr>
        <p:spPr>
          <a:xfrm>
            <a:off x="2878975" y="3943004"/>
            <a:ext cx="2053243" cy="205324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B1AB54-C178-4627-809D-05A00B26071D}"/>
              </a:ext>
            </a:extLst>
          </p:cNvPr>
          <p:cNvSpPr/>
          <p:nvPr/>
        </p:nvSpPr>
        <p:spPr>
          <a:xfrm>
            <a:off x="3287425" y="5980652"/>
            <a:ext cx="13911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ALOUI Ali</a:t>
            </a:r>
          </a:p>
        </p:txBody>
      </p:sp>
    </p:spTree>
    <p:extLst>
      <p:ext uri="{BB962C8B-B14F-4D97-AF65-F5344CB8AC3E}">
        <p14:creationId xmlns:p14="http://schemas.microsoft.com/office/powerpoint/2010/main" val="1205148343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id="{D931B02C-5286-4A6F-846E-C0F50512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167" y="1308842"/>
            <a:ext cx="8050617" cy="4630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EF8C2-B9BF-4487-9C79-790A8F88A433}"/>
              </a:ext>
            </a:extLst>
          </p:cNvPr>
          <p:cNvSpPr txBox="1"/>
          <p:nvPr/>
        </p:nvSpPr>
        <p:spPr>
          <a:xfrm>
            <a:off x="-24809" y="2553586"/>
            <a:ext cx="378873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 err="1"/>
              <a:t>مراحل</a:t>
            </a:r>
            <a:r>
              <a:rPr lang="en-US" sz="3000" b="1" dirty="0"/>
              <a:t> </a:t>
            </a:r>
            <a:r>
              <a:rPr lang="en-US" sz="3000" b="1" dirty="0" err="1"/>
              <a:t>تطور</a:t>
            </a:r>
            <a:r>
              <a:rPr lang="en-US" sz="3000" b="1" dirty="0"/>
              <a:t> </a:t>
            </a:r>
            <a:r>
              <a:rPr lang="en-US" sz="3000" b="1" dirty="0" err="1"/>
              <a:t>لغات</a:t>
            </a:r>
            <a:r>
              <a:rPr lang="en-US" sz="3000" b="1" dirty="0"/>
              <a:t> </a:t>
            </a:r>
            <a:r>
              <a:rPr lang="en-US" sz="3000" b="1" dirty="0" err="1"/>
              <a:t>برمجة</a:t>
            </a:r>
            <a:r>
              <a:rPr lang="en-US" sz="3000" b="1" dirty="0"/>
              <a:t> </a:t>
            </a:r>
            <a:r>
              <a:rPr lang="en-US" sz="3000" b="1" dirty="0" err="1"/>
              <a:t>الويب</a:t>
            </a:r>
            <a:r>
              <a:rPr lang="en-US" sz="3000" b="1" dirty="0"/>
              <a:t> </a:t>
            </a:r>
            <a:r>
              <a:rPr lang="en-US" sz="3000" b="1" dirty="0" err="1"/>
              <a:t>عبر</a:t>
            </a:r>
            <a:r>
              <a:rPr lang="en-US" sz="3000" b="1" dirty="0"/>
              <a:t> </a:t>
            </a:r>
            <a:r>
              <a:rPr lang="en-US" sz="3000" b="1" dirty="0" err="1"/>
              <a:t>الزمن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4A058-2C1F-4C4A-979F-5B8663D9D453}"/>
              </a:ext>
            </a:extLst>
          </p:cNvPr>
          <p:cNvSpPr txBox="1"/>
          <p:nvPr/>
        </p:nvSpPr>
        <p:spPr>
          <a:xfrm>
            <a:off x="7334739" y="4447711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MVC JSF</a:t>
            </a:r>
          </a:p>
        </p:txBody>
      </p:sp>
    </p:spTree>
    <p:extLst>
      <p:ext uri="{BB962C8B-B14F-4D97-AF65-F5344CB8AC3E}">
        <p14:creationId xmlns:p14="http://schemas.microsoft.com/office/powerpoint/2010/main" val="1916304023"/>
      </p:ext>
    </p:extLst>
  </p:cSld>
  <p:clrMapOvr>
    <a:masterClrMapping/>
  </p:clrMapOvr>
  <p:transition spd="slow">
    <p:wheel spokes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0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41B78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012452" y="143701"/>
            <a:ext cx="31456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What</a:t>
            </a:r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is</a:t>
            </a:r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Vue JS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9932" y="2068818"/>
            <a:ext cx="7575380" cy="29546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Java Script  Library ,Client </a:t>
            </a:r>
            <a:r>
              <a:rPr lang="fr-FR" sz="2800" dirty="0" err="1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side</a:t>
            </a:r>
            <a:r>
              <a:rPr lang="fr-FR" sz="2800" dirty="0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Single Page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It was created by Evan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LightWeight</a:t>
            </a:r>
            <a:endParaRPr lang="fr-FR" sz="2800" dirty="0">
              <a:ln>
                <a:solidFill>
                  <a:srgbClr val="41B783"/>
                </a:solidFill>
              </a:ln>
              <a:solidFill>
                <a:srgbClr val="41B78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V For MVVM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Dynamic</a:t>
            </a:r>
            <a:r>
              <a:rPr lang="fr-FR" sz="2800" dirty="0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 Web </a:t>
            </a:r>
            <a:r>
              <a:rPr lang="fr-FR" sz="2800" dirty="0" err="1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apps</a:t>
            </a:r>
            <a:endParaRPr lang="fr-FR" sz="2800" dirty="0">
              <a:ln>
                <a:solidFill>
                  <a:srgbClr val="41B783"/>
                </a:solidFill>
              </a:ln>
              <a:solidFill>
                <a:srgbClr val="41B78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2" name="Parallélogramme 11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34495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arallélogramme 12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417" y="72046"/>
            <a:ext cx="892233" cy="89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83025"/>
      </p:ext>
    </p:extLst>
  </p:cSld>
  <p:clrMapOvr>
    <a:masterClrMapping/>
  </p:clrMapOvr>
  <p:transition spd="slow">
    <p:wheel spokes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41B78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élogramme 8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34495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arallélogramme 9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012454" y="143701"/>
            <a:ext cx="31456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What</a:t>
            </a:r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is</a:t>
            </a:r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 Vue JS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1166" y="261960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Vertual</a:t>
            </a:r>
            <a:r>
              <a:rPr lang="fr-FR" sz="2800" dirty="0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n>
                  <a:solidFill>
                    <a:srgbClr val="41B783"/>
                  </a:solidFill>
                </a:ln>
                <a:solidFill>
                  <a:srgbClr val="41B783"/>
                </a:solidFill>
              </a:rPr>
              <a:t>Directive 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417" y="72046"/>
            <a:ext cx="892233" cy="89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75680"/>
      </p:ext>
    </p:extLst>
  </p:cSld>
  <p:clrMapOvr>
    <a:masterClrMapping/>
  </p:clrMapOvr>
  <p:transition spd="slow">
    <p:wheel spokes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41B78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34495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5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21218" y="143701"/>
            <a:ext cx="293340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b="1" dirty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Component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1177871" y="1472339"/>
            <a:ext cx="9500460" cy="7129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177871" y="2259368"/>
            <a:ext cx="9500461" cy="433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563173" y="2767428"/>
            <a:ext cx="3115158" cy="3648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177870" y="2767428"/>
            <a:ext cx="6261315" cy="3648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417" y="72046"/>
            <a:ext cx="892233" cy="89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319"/>
      </p:ext>
    </p:extLst>
  </p:cSld>
  <p:clrMapOvr>
    <a:masterClrMapping/>
  </p:clrMapOvr>
  <p:transition spd="slow">
    <p:wheel spokes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41B78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allélogramme 4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34495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5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32688" y="143701"/>
            <a:ext cx="13233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Forms</a:t>
            </a:r>
            <a:endParaRPr lang="fr-FR" sz="4400" b="1" dirty="0">
              <a:ln w="10160">
                <a:solidFill>
                  <a:schemeClr val="bg1">
                    <a:lumMod val="6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417" y="72046"/>
            <a:ext cx="892233" cy="89223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82" y="1195387"/>
            <a:ext cx="9795510" cy="52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72185"/>
      </p:ext>
    </p:extLst>
  </p:cSld>
  <p:clrMapOvr>
    <a:masterClrMapping/>
  </p:clrMapOvr>
  <p:transition spd="slow">
    <p:wheel spokes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41B78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arallélogramme 2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34495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arallélogramme 3"/>
          <p:cNvSpPr/>
          <p:nvPr/>
        </p:nvSpPr>
        <p:spPr>
          <a:xfrm flipH="1">
            <a:off x="5656810" y="74817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32688" y="143701"/>
            <a:ext cx="16450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 err="1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pitchFamily="66" charset="0"/>
              </a:rPr>
              <a:t>Routing</a:t>
            </a:r>
            <a:endParaRPr lang="fr-FR" sz="4400" b="1" dirty="0">
              <a:ln w="10160">
                <a:solidFill>
                  <a:schemeClr val="bg1">
                    <a:lumMod val="6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pic>
        <p:nvPicPr>
          <p:cNvPr id="9" name="Picture 2" descr="Résultat de recherche d'images pour &quot;change icon&quot;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99" y="2278214"/>
            <a:ext cx="3357675" cy="335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à coins arrondis 9"/>
          <p:cNvSpPr/>
          <p:nvPr/>
        </p:nvSpPr>
        <p:spPr>
          <a:xfrm>
            <a:off x="2786734" y="1257625"/>
            <a:ext cx="6524786" cy="4969357"/>
          </a:xfrm>
          <a:prstGeom prst="roundRect">
            <a:avLst>
              <a:gd name="adj" fmla="val 45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Préparation 10"/>
          <p:cNvSpPr/>
          <p:nvPr/>
        </p:nvSpPr>
        <p:spPr>
          <a:xfrm>
            <a:off x="4242978" y="1683864"/>
            <a:ext cx="1162373" cy="1146875"/>
          </a:xfrm>
          <a:prstGeom prst="flowChartPreparation">
            <a:avLst/>
          </a:prstGeom>
          <a:solidFill>
            <a:srgbClr val="34495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&lt;/&gt;</a:t>
            </a:r>
          </a:p>
        </p:txBody>
      </p:sp>
      <p:sp>
        <p:nvSpPr>
          <p:cNvPr id="12" name="Organigramme : Préparation 11"/>
          <p:cNvSpPr/>
          <p:nvPr/>
        </p:nvSpPr>
        <p:spPr>
          <a:xfrm>
            <a:off x="6702637" y="4779103"/>
            <a:ext cx="1162373" cy="1146875"/>
          </a:xfrm>
          <a:prstGeom prst="flowChartPreparation">
            <a:avLst/>
          </a:prstGeom>
          <a:solidFill>
            <a:srgbClr val="34495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&lt;/&gt;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417" y="72046"/>
            <a:ext cx="892233" cy="89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28916"/>
      </p:ext>
    </p:extLst>
  </p:cSld>
  <p:clrMapOvr>
    <a:masterClrMapping/>
  </p:clrMapOvr>
  <p:transition spd="slow">
    <p:wheel spokes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 flipH="1">
            <a:off x="-2" y="74817"/>
            <a:ext cx="5170517" cy="889462"/>
          </a:xfrm>
          <a:prstGeom prst="parallelogram">
            <a:avLst>
              <a:gd name="adj" fmla="val 35227"/>
            </a:avLst>
          </a:prstGeom>
          <a:solidFill>
            <a:srgbClr val="41B78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arallélogramme 2"/>
          <p:cNvSpPr/>
          <p:nvPr/>
        </p:nvSpPr>
        <p:spPr>
          <a:xfrm flipH="1">
            <a:off x="4908666" y="74817"/>
            <a:ext cx="993371" cy="889462"/>
          </a:xfrm>
          <a:prstGeom prst="parallelogram">
            <a:avLst>
              <a:gd name="adj" fmla="val 34783"/>
            </a:avLst>
          </a:prstGeom>
          <a:solidFill>
            <a:srgbClr val="34495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arallélogramme 3"/>
          <p:cNvSpPr/>
          <p:nvPr/>
        </p:nvSpPr>
        <p:spPr>
          <a:xfrm flipH="1">
            <a:off x="106016" y="1029345"/>
            <a:ext cx="5407429" cy="889462"/>
          </a:xfrm>
          <a:prstGeom prst="parallelogram">
            <a:avLst>
              <a:gd name="adj" fmla="val 347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92332" y="287333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fr-FR" sz="5400" dirty="0" err="1">
                <a:ln w="0">
                  <a:solidFill>
                    <a:srgbClr val="41B783"/>
                  </a:solidFill>
                </a:ln>
                <a:solidFill>
                  <a:srgbClr val="41B78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</a:t>
            </a:r>
            <a:r>
              <a:rPr lang="fr-FR" sz="5400" dirty="0">
                <a:ln w="0">
                  <a:solidFill>
                    <a:srgbClr val="41B783"/>
                  </a:solidFill>
                </a:ln>
                <a:solidFill>
                  <a:srgbClr val="41B78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5400" dirty="0" err="1">
                <a:ln w="0">
                  <a:solidFill>
                    <a:srgbClr val="41B783"/>
                  </a:solidFill>
                </a:ln>
                <a:solidFill>
                  <a:srgbClr val="41B78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</a:t>
            </a:r>
            <a:r>
              <a:rPr lang="fr-FR" sz="5400" dirty="0">
                <a:ln w="0">
                  <a:solidFill>
                    <a:srgbClr val="41B783"/>
                  </a:solidFill>
                </a:ln>
                <a:solidFill>
                  <a:srgbClr val="41B78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for </a:t>
            </a:r>
            <a:r>
              <a:rPr lang="fr-FR" sz="5400" dirty="0" err="1">
                <a:ln w="0">
                  <a:solidFill>
                    <a:srgbClr val="41B783"/>
                  </a:solidFill>
                </a:ln>
                <a:solidFill>
                  <a:srgbClr val="41B78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FR" sz="5400" dirty="0">
                <a:ln w="0">
                  <a:solidFill>
                    <a:srgbClr val="41B783"/>
                  </a:solidFill>
                </a:ln>
                <a:solidFill>
                  <a:srgbClr val="41B78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lvl="0" algn="ctr"/>
            <a:r>
              <a:rPr lang="fr-FR" sz="5400" dirty="0">
                <a:ln w="0">
                  <a:solidFill>
                    <a:srgbClr val="41B783"/>
                  </a:solidFill>
                </a:ln>
                <a:solidFill>
                  <a:srgbClr val="41B78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attention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614" y="1552451"/>
            <a:ext cx="4396095" cy="43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00441"/>
      </p:ext>
    </p:extLst>
  </p:cSld>
  <p:clrMapOvr>
    <a:masterClrMapping/>
  </p:clrMapOvr>
  <p:transition spd="slow">
    <p:wheel spokes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F186B3-732F-43D8-8823-86989EF5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" y="1689"/>
            <a:ext cx="12188197" cy="68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02843"/>
      </p:ext>
    </p:extLst>
  </p:cSld>
  <p:clrMapOvr>
    <a:masterClrMapping/>
  </p:clrMapOvr>
  <p:transition spd="slow">
    <p:wheel spokes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BA5A40E-E863-4692-B6C1-41EDCF05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0" y="1369"/>
            <a:ext cx="12198021" cy="685526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4DEA239-F0DA-438B-915F-200D7D45400C}"/>
              </a:ext>
            </a:extLst>
          </p:cNvPr>
          <p:cNvSpPr/>
          <p:nvPr/>
        </p:nvSpPr>
        <p:spPr>
          <a:xfrm>
            <a:off x="479972" y="291662"/>
            <a:ext cx="1480206" cy="15152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42D44D-A066-4F51-9E2C-82A98E5FAC05}"/>
              </a:ext>
            </a:extLst>
          </p:cNvPr>
          <p:cNvSpPr/>
          <p:nvPr/>
        </p:nvSpPr>
        <p:spPr>
          <a:xfrm>
            <a:off x="406400" y="4084319"/>
            <a:ext cx="2187227" cy="2218313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8640EF1E-5E9C-44E3-A039-BA8ED3B1A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62" y="4330011"/>
            <a:ext cx="1330902" cy="1726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8F25D0-04C0-4E9B-A0B4-1E5FD531E28B}"/>
              </a:ext>
            </a:extLst>
          </p:cNvPr>
          <p:cNvSpPr txBox="1"/>
          <p:nvPr/>
        </p:nvSpPr>
        <p:spPr>
          <a:xfrm>
            <a:off x="0" y="6304002"/>
            <a:ext cx="3573935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ZEKIRI Abdelali</a:t>
            </a:r>
          </a:p>
        </p:txBody>
      </p:sp>
    </p:spTree>
    <p:extLst>
      <p:ext uri="{BB962C8B-B14F-4D97-AF65-F5344CB8AC3E}">
        <p14:creationId xmlns:p14="http://schemas.microsoft.com/office/powerpoint/2010/main" val="4213776845"/>
      </p:ext>
    </p:extLst>
  </p:cSld>
  <p:clrMapOvr>
    <a:masterClrMapping/>
  </p:clrMapOvr>
  <p:transition spd="slow">
    <p:wheel spokes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DE88094-69CD-4429-AA1F-04791DB0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" y="-3233"/>
            <a:ext cx="12184991" cy="67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54133"/>
      </p:ext>
    </p:extLst>
  </p:cSld>
  <p:clrMapOvr>
    <a:masterClrMapping/>
  </p:clrMapOvr>
  <p:transition spd="slow">
    <p:wheel spokes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2557B4E-141B-458D-892F-8FC36A21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63" y="1377804"/>
            <a:ext cx="9373511" cy="4102391"/>
          </a:xfrm>
          <a:prstGeom prst="rect">
            <a:avLst/>
          </a:prstGeom>
        </p:spPr>
      </p:pic>
      <p:pic>
        <p:nvPicPr>
          <p:cNvPr id="3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F8022062-F54B-4BE6-A4A7-C8C6A6A31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4" y="5639676"/>
            <a:ext cx="1304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73676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1D19B-4822-4865-B6F9-0624037A9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" y="-2029"/>
            <a:ext cx="12158717" cy="68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38216"/>
      </p:ext>
    </p:extLst>
  </p:cSld>
  <p:clrMapOvr>
    <a:masterClrMapping/>
  </p:clrMapOvr>
  <p:transition spd="slow">
    <p:wheel spokes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CF39824-12F7-404A-A1FB-1FB6A0F0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846" y="1114603"/>
            <a:ext cx="7674303" cy="5510794"/>
          </a:xfrm>
          <a:prstGeom prst="rect">
            <a:avLst/>
          </a:prstGeom>
        </p:spPr>
      </p:pic>
      <p:pic>
        <p:nvPicPr>
          <p:cNvPr id="3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EDB2A00-1EBE-471D-8B5B-0DCA586A0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4" y="5639676"/>
            <a:ext cx="1304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32362"/>
      </p:ext>
    </p:extLst>
  </p:cSld>
  <p:clrMapOvr>
    <a:masterClrMapping/>
  </p:clrMapOvr>
  <p:transition spd="slow">
    <p:wheel spokes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475234-C46D-4799-B6DE-B67CDF0D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" y="3990"/>
            <a:ext cx="12187707" cy="6854832"/>
          </a:xfrm>
          <a:prstGeom prst="rect">
            <a:avLst/>
          </a:prstGeom>
        </p:spPr>
      </p:pic>
      <p:pic>
        <p:nvPicPr>
          <p:cNvPr id="3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CD03CFA-C21A-48CF-995D-CACE20EE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3" y="5759966"/>
            <a:ext cx="1176176" cy="109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45540"/>
      </p:ext>
    </p:extLst>
  </p:cSld>
  <p:clrMapOvr>
    <a:masterClrMapping/>
  </p:clrMapOvr>
  <p:transition spd="slow">
    <p:wheel spokes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creenshot, drawing&#10;&#10;Description generated with very high confidence">
            <a:extLst>
              <a:ext uri="{FF2B5EF4-FFF2-40B4-BE49-F238E27FC236}">
                <a16:creationId xmlns:a16="http://schemas.microsoft.com/office/drawing/2014/main" id="{62F6499F-B5B1-45A6-B54F-D99B1D6F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670" y="721209"/>
            <a:ext cx="6767847" cy="5899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93825-10B3-4E0F-A9E9-7AFBDD46292C}"/>
              </a:ext>
            </a:extLst>
          </p:cNvPr>
          <p:cNvSpPr txBox="1"/>
          <p:nvPr/>
        </p:nvSpPr>
        <p:spPr>
          <a:xfrm>
            <a:off x="423918" y="2569780"/>
            <a:ext cx="481899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/>
              <a:t>  </a:t>
            </a:r>
            <a:r>
              <a:rPr lang="en-US" sz="4000" b="1" dirty="0" err="1"/>
              <a:t>بيئة</a:t>
            </a:r>
            <a:r>
              <a:rPr lang="en-US" sz="4000" b="1" dirty="0"/>
              <a:t> </a:t>
            </a:r>
            <a:r>
              <a:rPr lang="en-US" sz="4000" b="1" dirty="0" err="1"/>
              <a:t>عمل</a:t>
            </a:r>
            <a:r>
              <a:rPr lang="en-US" sz="4000" b="1" dirty="0"/>
              <a:t> </a:t>
            </a:r>
            <a:r>
              <a:rPr lang="en-US" sz="4000" b="1" dirty="0" err="1"/>
              <a:t>تطبيقات</a:t>
            </a:r>
            <a:r>
              <a:rPr lang="en-US" sz="4000" b="1" dirty="0"/>
              <a:t> </a:t>
            </a:r>
            <a:r>
              <a:rPr lang="en-US" sz="4000" b="1" dirty="0" err="1"/>
              <a:t>الويب</a:t>
            </a:r>
            <a:r>
              <a:rPr lang="en-US" sz="4000" b="1" dirty="0"/>
              <a:t> </a:t>
            </a:r>
            <a:endParaRPr lang="en-US"/>
          </a:p>
          <a:p>
            <a:r>
              <a:rPr lang="en-US" sz="4000" b="1" dirty="0"/>
              <a:t>Asp.net Core</a:t>
            </a:r>
          </a:p>
        </p:txBody>
      </p: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98CA4A1F-06CE-4F94-B858-C52491873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4" y="5639676"/>
            <a:ext cx="1304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7815"/>
      </p:ext>
    </p:extLst>
  </p:cSld>
  <p:clrMapOvr>
    <a:masterClrMapping/>
  </p:clrMapOvr>
  <p:transition spd="slow">
    <p:wheel spokes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DC693D7-CA7A-45F4-91D6-CE35214E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45" y="999786"/>
            <a:ext cx="7910786" cy="4858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104F7-04EB-4CD3-9E5A-56BF771B6C15}"/>
              </a:ext>
            </a:extLst>
          </p:cNvPr>
          <p:cNvSpPr txBox="1"/>
          <p:nvPr/>
        </p:nvSpPr>
        <p:spPr>
          <a:xfrm>
            <a:off x="642883" y="1912883"/>
            <a:ext cx="350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لابد</a:t>
            </a:r>
            <a:r>
              <a:rPr lang="en-US" dirty="0"/>
              <a:t> </a:t>
            </a:r>
            <a:r>
              <a:rPr lang="en-US" dirty="0" err="1"/>
              <a:t>ان</a:t>
            </a:r>
            <a:r>
              <a:rPr lang="en-US" dirty="0"/>
              <a:t> </a:t>
            </a:r>
            <a:r>
              <a:rPr lang="en-US" dirty="0" err="1"/>
              <a:t>نعرف</a:t>
            </a:r>
            <a:r>
              <a:rPr lang="en-US" dirty="0"/>
              <a:t> </a:t>
            </a:r>
            <a:r>
              <a:rPr lang="en-US" dirty="0" err="1"/>
              <a:t>ان</a:t>
            </a:r>
            <a:r>
              <a:rPr lang="en-US" dirty="0"/>
              <a:t> </a:t>
            </a:r>
            <a:r>
              <a:rPr lang="en-US" dirty="0" err="1"/>
              <a:t>الوصول</a:t>
            </a:r>
            <a:r>
              <a:rPr lang="en-US" dirty="0"/>
              <a:t> </a:t>
            </a:r>
            <a:r>
              <a:rPr lang="en-US" dirty="0" err="1"/>
              <a:t>الى</a:t>
            </a:r>
            <a:r>
              <a:rPr lang="en-US" dirty="0"/>
              <a:t> </a:t>
            </a:r>
            <a:r>
              <a:rPr lang="en-US" dirty="0" err="1"/>
              <a:t>المكتبات</a:t>
            </a:r>
            <a:r>
              <a:rPr lang="en-US" dirty="0"/>
              <a:t> </a:t>
            </a:r>
            <a:r>
              <a:rPr lang="en-US" dirty="0" err="1"/>
              <a:t>الخارجية</a:t>
            </a:r>
            <a:r>
              <a:rPr lang="en-US" dirty="0"/>
              <a:t> </a:t>
            </a:r>
            <a:r>
              <a:rPr lang="en-US" dirty="0" err="1"/>
              <a:t>يتم</a:t>
            </a:r>
            <a:r>
              <a:rPr lang="en-US" dirty="0"/>
              <a:t> </a:t>
            </a:r>
            <a:r>
              <a:rPr lang="en-US" dirty="0" err="1"/>
              <a:t>بسهولة</a:t>
            </a:r>
            <a:r>
              <a:rPr lang="en-US" dirty="0"/>
              <a:t> </a:t>
            </a:r>
            <a:r>
              <a:rPr lang="en-US" dirty="0" err="1"/>
              <a:t>باستخدام</a:t>
            </a:r>
            <a:r>
              <a:rPr lang="en-US" dirty="0"/>
              <a:t> </a:t>
            </a:r>
          </a:p>
          <a:p>
            <a:r>
              <a:rPr lang="en-US" dirty="0"/>
              <a:t>NuGet</a:t>
            </a:r>
          </a:p>
        </p:txBody>
      </p: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50CC965-A10C-479E-AFC2-FE067E4D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4" y="5639676"/>
            <a:ext cx="1304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32251"/>
      </p:ext>
    </p:extLst>
  </p:cSld>
  <p:clrMapOvr>
    <a:masterClrMapping/>
  </p:clrMapOvr>
  <p:transition spd="slow">
    <p:wheel spokes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56DE9B-4E38-46B7-9843-394EA208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949" y="569119"/>
            <a:ext cx="4921876" cy="5988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ADA5A-9C0C-4852-8583-E62AC35112C1}"/>
              </a:ext>
            </a:extLst>
          </p:cNvPr>
          <p:cNvSpPr txBox="1"/>
          <p:nvPr/>
        </p:nvSpPr>
        <p:spPr>
          <a:xfrm>
            <a:off x="1255986" y="2499710"/>
            <a:ext cx="445113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/>
              <a:t>ASP.NET CORE</a:t>
            </a:r>
            <a:endParaRPr lang="en-US" dirty="0"/>
          </a:p>
          <a:p>
            <a:r>
              <a:rPr lang="en-US" sz="4000" b="1" dirty="0">
                <a:ea typeface="+mn-lt"/>
                <a:cs typeface="+mn-lt"/>
              </a:rPr>
              <a:t>API Rest </a:t>
            </a:r>
            <a:endParaRPr lang="en-US" sz="4000" dirty="0">
              <a:ea typeface="+mn-lt"/>
              <a:cs typeface="+mn-lt"/>
            </a:endParaRPr>
          </a:p>
          <a:p>
            <a:endParaRPr lang="en-US" sz="4000" b="1" dirty="0"/>
          </a:p>
        </p:txBody>
      </p: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869D139-ED5C-44BD-87AF-974EAC72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4" y="5639676"/>
            <a:ext cx="1304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47629"/>
      </p:ext>
    </p:extLst>
  </p:cSld>
  <p:clrMapOvr>
    <a:masterClrMapping/>
  </p:clrMapOvr>
  <p:transition spd="slow">
    <p:wheel spokes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91F924D-511F-4A67-B2DA-C04C387E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295" y="1055039"/>
            <a:ext cx="7131269" cy="4082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EFF02-B485-46BD-A81B-E8BC4FB99939}"/>
              </a:ext>
            </a:extLst>
          </p:cNvPr>
          <p:cNvSpPr txBox="1"/>
          <p:nvPr/>
        </p:nvSpPr>
        <p:spPr>
          <a:xfrm>
            <a:off x="251482" y="2414862"/>
            <a:ext cx="43197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تعتمد</a:t>
            </a:r>
            <a:r>
              <a:rPr lang="en-US" dirty="0"/>
              <a:t> </a:t>
            </a:r>
            <a:r>
              <a:rPr lang="en-US" dirty="0" err="1"/>
              <a:t>تقنيات</a:t>
            </a:r>
            <a:r>
              <a:rPr lang="en-US" dirty="0"/>
              <a:t> </a:t>
            </a:r>
            <a:r>
              <a:rPr lang="en-US" dirty="0" err="1"/>
              <a:t>الويب</a:t>
            </a:r>
            <a:r>
              <a:rPr lang="en-US" dirty="0"/>
              <a:t> </a:t>
            </a:r>
            <a:r>
              <a:rPr lang="en-US" dirty="0" err="1"/>
              <a:t>في</a:t>
            </a:r>
            <a:r>
              <a:rPr lang="en-US" dirty="0"/>
              <a:t> </a:t>
            </a:r>
            <a:r>
              <a:rPr lang="en-US" dirty="0" err="1"/>
              <a:t>الدوت</a:t>
            </a:r>
            <a:r>
              <a:rPr lang="en-US" dirty="0"/>
              <a:t> </a:t>
            </a:r>
            <a:r>
              <a:rPr lang="en-US" dirty="0" err="1"/>
              <a:t>نت</a:t>
            </a:r>
            <a:r>
              <a:rPr lang="en-US" dirty="0"/>
              <a:t> </a:t>
            </a:r>
            <a:r>
              <a:rPr lang="en-US" dirty="0" err="1"/>
              <a:t>على</a:t>
            </a:r>
            <a:r>
              <a:rPr lang="en-US" dirty="0"/>
              <a:t> </a:t>
            </a:r>
            <a:r>
              <a:rPr lang="en-US" dirty="0" err="1"/>
              <a:t>باتارن</a:t>
            </a:r>
            <a:r>
              <a:rPr lang="en-US" dirty="0"/>
              <a:t> </a:t>
            </a:r>
            <a:r>
              <a:rPr lang="en-US" dirty="0" err="1"/>
              <a:t>يسمى</a:t>
            </a:r>
            <a:r>
              <a:rPr lang="en-US" dirty="0"/>
              <a:t> </a:t>
            </a:r>
            <a:r>
              <a:rPr lang="en-US" b="1" dirty="0"/>
              <a:t>MVC</a:t>
            </a:r>
            <a:endParaRPr lang="en-US"/>
          </a:p>
          <a:p>
            <a:pPr algn="ctr"/>
            <a:endParaRPr lang="en-US" dirty="0"/>
          </a:p>
          <a:p>
            <a:pPr algn="ctr"/>
            <a:r>
              <a:rPr lang="en-US" err="1"/>
              <a:t>اما</a:t>
            </a:r>
            <a:r>
              <a:rPr lang="en-US" dirty="0"/>
              <a:t> </a:t>
            </a:r>
            <a:r>
              <a:rPr lang="en-US" err="1"/>
              <a:t>في</a:t>
            </a:r>
            <a:r>
              <a:rPr lang="en-US" dirty="0"/>
              <a:t> </a:t>
            </a:r>
            <a:r>
              <a:rPr lang="en-US" err="1"/>
              <a:t>تطبيقات</a:t>
            </a:r>
            <a:r>
              <a:rPr lang="en-US" dirty="0"/>
              <a:t> </a:t>
            </a:r>
            <a:r>
              <a:rPr lang="en-US" err="1"/>
              <a:t>سطح</a:t>
            </a:r>
            <a:r>
              <a:rPr lang="en-US" dirty="0"/>
              <a:t> </a:t>
            </a:r>
            <a:r>
              <a:rPr lang="en-US" err="1"/>
              <a:t>المكتب</a:t>
            </a:r>
            <a:r>
              <a:rPr lang="en-US" dirty="0"/>
              <a:t> </a:t>
            </a:r>
            <a:r>
              <a:rPr lang="en-US" err="1"/>
              <a:t>او</a:t>
            </a:r>
            <a:r>
              <a:rPr lang="en-US" dirty="0"/>
              <a:t> </a:t>
            </a:r>
            <a:r>
              <a:rPr lang="en-US" err="1"/>
              <a:t>الموبيل</a:t>
            </a:r>
            <a:r>
              <a:rPr lang="en-US" dirty="0"/>
              <a:t> </a:t>
            </a:r>
            <a:r>
              <a:rPr lang="en-US" err="1"/>
              <a:t>فهي</a:t>
            </a:r>
            <a:r>
              <a:rPr lang="en-US" dirty="0"/>
              <a:t> </a:t>
            </a:r>
            <a:r>
              <a:rPr lang="en-US" err="1"/>
              <a:t>تعتمد</a:t>
            </a:r>
            <a:r>
              <a:rPr lang="en-US" dirty="0"/>
              <a:t> </a:t>
            </a:r>
            <a:r>
              <a:rPr lang="en-US" err="1"/>
              <a:t>على</a:t>
            </a:r>
            <a:r>
              <a:rPr lang="en-US" dirty="0"/>
              <a:t> </a:t>
            </a:r>
          </a:p>
          <a:p>
            <a:pPr algn="ctr"/>
            <a:r>
              <a:rPr lang="en-US" b="1" dirty="0"/>
              <a:t>MVVM</a:t>
            </a:r>
          </a:p>
        </p:txBody>
      </p: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D92B4B5-7640-4BCD-8188-741238A8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4" y="5639676"/>
            <a:ext cx="1304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6178"/>
      </p:ext>
    </p:extLst>
  </p:cSld>
  <p:clrMapOvr>
    <a:masterClrMapping/>
  </p:clrMapOvr>
  <p:transition spd="slow">
    <p:wheel spokes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rawing, food&#10;&#10;Description generated with very high confidence">
            <a:extLst>
              <a:ext uri="{FF2B5EF4-FFF2-40B4-BE49-F238E27FC236}">
                <a16:creationId xmlns:a16="http://schemas.microsoft.com/office/drawing/2014/main" id="{AE5E0623-07B2-42CC-A945-CAE1D217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917" y="1542998"/>
            <a:ext cx="6413062" cy="3859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D4296E-A590-40DE-94CB-BED412FE5C5D}"/>
              </a:ext>
            </a:extLst>
          </p:cNvPr>
          <p:cNvSpPr txBox="1"/>
          <p:nvPr/>
        </p:nvSpPr>
        <p:spPr>
          <a:xfrm>
            <a:off x="975711" y="1072055"/>
            <a:ext cx="4258440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ORM</a:t>
            </a:r>
          </a:p>
          <a:p>
            <a:pPr algn="ctr"/>
            <a:r>
              <a:rPr lang="en-US" sz="2000" b="1" dirty="0">
                <a:ea typeface="+mn-lt"/>
                <a:cs typeface="+mn-lt"/>
              </a:rPr>
              <a:t>Object</a:t>
            </a:r>
            <a:endParaRPr lang="en-US" sz="2000">
              <a:ea typeface="+mn-lt"/>
              <a:cs typeface="+mn-lt"/>
            </a:endParaRPr>
          </a:p>
          <a:p>
            <a:pPr algn="ctr"/>
            <a:r>
              <a:rPr lang="en-US" sz="2000" b="1" dirty="0">
                <a:ea typeface="+mn-lt"/>
                <a:cs typeface="+mn-lt"/>
              </a:rPr>
              <a:t>Relational</a:t>
            </a:r>
            <a:endParaRPr lang="en-US" sz="2000">
              <a:ea typeface="+mn-lt"/>
              <a:cs typeface="+mn-lt"/>
            </a:endParaRPr>
          </a:p>
          <a:p>
            <a:pPr algn="ctr"/>
            <a:r>
              <a:rPr lang="en-US" sz="2000" b="1" dirty="0">
                <a:ea typeface="+mn-lt"/>
                <a:cs typeface="+mn-lt"/>
              </a:rPr>
              <a:t>mapping</a:t>
            </a:r>
            <a:endParaRPr lang="en-US" sz="2000" dirty="0">
              <a:ea typeface="+mn-lt"/>
              <a:cs typeface="+mn-lt"/>
            </a:endParaRPr>
          </a:p>
          <a:p>
            <a:pPr algn="ctr"/>
            <a:endParaRPr lang="en-US" sz="4000" b="1" dirty="0"/>
          </a:p>
          <a:p>
            <a:pPr algn="ctr"/>
            <a:r>
              <a:rPr lang="en-US" sz="4000" b="1" dirty="0"/>
              <a:t>DAL</a:t>
            </a:r>
          </a:p>
          <a:p>
            <a:pPr algn="ctr"/>
            <a:r>
              <a:rPr lang="en-US" sz="4000" dirty="0">
                <a:ea typeface="+mn-lt"/>
                <a:cs typeface="+mn-lt"/>
              </a:rPr>
              <a:t>data 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4000" dirty="0">
                <a:ea typeface="+mn-lt"/>
                <a:cs typeface="+mn-lt"/>
              </a:rPr>
              <a:t>access 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4000" dirty="0">
                <a:ea typeface="+mn-lt"/>
                <a:cs typeface="+mn-lt"/>
              </a:rPr>
              <a:t>layer</a:t>
            </a:r>
            <a:endParaRPr lang="en-US" dirty="0"/>
          </a:p>
        </p:txBody>
      </p:sp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950561C7-A5FF-4EE1-983A-A38D5544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4" y="5639676"/>
            <a:ext cx="1304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93289"/>
      </p:ext>
    </p:extLst>
  </p:cSld>
  <p:clrMapOvr>
    <a:masterClrMapping/>
  </p:clrMapOvr>
  <p:transition spd="slow">
    <p:wheel spokes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13BA-A4DA-4BB8-A014-15FD8348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3" y="2831407"/>
            <a:ext cx="3241566" cy="1293028"/>
          </a:xfrm>
        </p:spPr>
        <p:txBody>
          <a:bodyPr/>
          <a:lstStyle/>
          <a:p>
            <a:r>
              <a:rPr lang="en-US" dirty="0" err="1"/>
              <a:t>مثال</a:t>
            </a:r>
            <a:r>
              <a:rPr lang="en-US" dirty="0"/>
              <a:t> </a:t>
            </a:r>
            <a:r>
              <a:rPr lang="en-US" dirty="0" err="1"/>
              <a:t>تطبيقي</a:t>
            </a:r>
            <a:br>
              <a:rPr lang="en-US" dirty="0"/>
            </a:br>
            <a:r>
              <a:rPr lang="en-US" dirty="0"/>
              <a:t>MVC   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3F9EE5-B2F2-475B-86F1-38451AC1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194" y="855877"/>
            <a:ext cx="5651061" cy="5584176"/>
          </a:xfrm>
          <a:prstGeom prst="rect">
            <a:avLst/>
          </a:prstGeom>
        </p:spPr>
      </p:pic>
      <p:pic>
        <p:nvPicPr>
          <p:cNvPr id="3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AE86E17E-09B3-4867-A586-BA64B458E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4" y="5639676"/>
            <a:ext cx="1304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18544"/>
      </p:ext>
    </p:extLst>
  </p:cSld>
  <p:clrMapOvr>
    <a:masterClrMapping/>
  </p:clrMapOvr>
  <p:transition spd="slow">
    <p:wheel spokes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1E246-69BB-4F54-BEBF-77F082155904}"/>
              </a:ext>
            </a:extLst>
          </p:cNvPr>
          <p:cNvSpPr txBox="1"/>
          <p:nvPr/>
        </p:nvSpPr>
        <p:spPr>
          <a:xfrm>
            <a:off x="4820744" y="704193"/>
            <a:ext cx="508175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 err="1"/>
              <a:t>L'architecture</a:t>
            </a:r>
            <a:r>
              <a:rPr lang="en-US" sz="3000" b="1" dirty="0"/>
              <a:t> N-Tier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7566BE9-7044-4E94-84B9-EE2BB74E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089" y="1349291"/>
            <a:ext cx="7229340" cy="5230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42D89-1087-4393-A727-D5627E961092}"/>
              </a:ext>
            </a:extLst>
          </p:cNvPr>
          <p:cNvSpPr txBox="1"/>
          <p:nvPr/>
        </p:nvSpPr>
        <p:spPr>
          <a:xfrm>
            <a:off x="198931" y="2808998"/>
            <a:ext cx="459126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ASP.net MVC -&gt; 3-Tier </a:t>
            </a:r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9C0F41D6-1D6A-429D-836C-E43246A0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4" y="5639676"/>
            <a:ext cx="1304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46214"/>
      </p:ext>
    </p:extLst>
  </p:cSld>
  <p:clrMapOvr>
    <a:masterClrMapping/>
  </p:clrMapOvr>
  <p:transition spd="slow">
    <p:wheel spokes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2046DF-964B-406B-9FC3-9527FEE23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738" y="2332166"/>
            <a:ext cx="3241566" cy="1293028"/>
          </a:xfrm>
        </p:spPr>
        <p:txBody>
          <a:bodyPr/>
          <a:lstStyle/>
          <a:p>
            <a:r>
              <a:rPr lang="en-US" dirty="0" err="1"/>
              <a:t>مثال</a:t>
            </a:r>
            <a:r>
              <a:rPr lang="en-US" dirty="0"/>
              <a:t> </a:t>
            </a:r>
            <a:r>
              <a:rPr lang="en-US" dirty="0" err="1"/>
              <a:t>تطبيقي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N-Tier  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AA1D59B-45CC-4F73-AC47-F23A2F101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24" y="443187"/>
            <a:ext cx="5146001" cy="6111765"/>
          </a:xfrm>
          <a:prstGeom prst="rect">
            <a:avLst/>
          </a:prstGeom>
        </p:spPr>
      </p:pic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1C11393A-C488-4D4E-A142-CA937E0E6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4" y="5639676"/>
            <a:ext cx="1304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2208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EA9A76-5AAC-412B-8EA9-31DE0930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772" y="605395"/>
            <a:ext cx="6436312" cy="625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59829"/>
      </p:ext>
    </p:extLst>
  </p:cSld>
  <p:clrMapOvr>
    <a:masterClrMapping/>
  </p:clrMapOvr>
  <p:transition spd="slow">
    <p:wheel spokes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7D6162F-309C-49AC-8A46-DCD81F33BA1C}"/>
              </a:ext>
            </a:extLst>
          </p:cNvPr>
          <p:cNvSpPr/>
          <p:nvPr/>
        </p:nvSpPr>
        <p:spPr>
          <a:xfrm>
            <a:off x="823829" y="1354050"/>
            <a:ext cx="1480206" cy="15152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0" b="1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4" name="Picture 4" descr="A picture containing object, clock, drawing&#10;&#10;Description generated with very high confidence">
            <a:extLst>
              <a:ext uri="{FF2B5EF4-FFF2-40B4-BE49-F238E27FC236}">
                <a16:creationId xmlns:a16="http://schemas.microsoft.com/office/drawing/2014/main" id="{7CA8C1D6-A7A3-4325-B729-4E6F779EB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781467"/>
            <a:ext cx="9143999" cy="498548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A3D2395-A2DE-40DE-866E-8EC4DFA519FE}"/>
              </a:ext>
            </a:extLst>
          </p:cNvPr>
          <p:cNvSpPr/>
          <p:nvPr/>
        </p:nvSpPr>
        <p:spPr>
          <a:xfrm>
            <a:off x="406400" y="4084319"/>
            <a:ext cx="2187227" cy="2218313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A4F4B70-F2FA-4245-94ED-D6DE8A259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62" y="4330011"/>
            <a:ext cx="1330902" cy="1726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9B7AB-64B8-4918-BDB1-F34A7284EFA7}"/>
              </a:ext>
            </a:extLst>
          </p:cNvPr>
          <p:cNvSpPr txBox="1"/>
          <p:nvPr/>
        </p:nvSpPr>
        <p:spPr>
          <a:xfrm>
            <a:off x="0" y="6304002"/>
            <a:ext cx="3573935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ZEKIRI Abdelali</a:t>
            </a:r>
          </a:p>
        </p:txBody>
      </p:sp>
    </p:spTree>
    <p:extLst>
      <p:ext uri="{BB962C8B-B14F-4D97-AF65-F5344CB8AC3E}">
        <p14:creationId xmlns:p14="http://schemas.microsoft.com/office/powerpoint/2010/main" val="1119302275"/>
      </p:ext>
    </p:extLst>
  </p:cSld>
  <p:clrMapOvr>
    <a:masterClrMapping/>
  </p:clrMapOvr>
  <p:transition spd="slow">
    <p:wheel spokes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8D721-DFE5-43DB-8A0E-64207A51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322"/>
            <a:ext cx="1229360" cy="1222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E035B-675A-446E-9163-55ED9D4D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" y="1676400"/>
            <a:ext cx="11482117" cy="30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94142"/>
      </p:ext>
    </p:extLst>
  </p:cSld>
  <p:clrMapOvr>
    <a:masterClrMapping/>
  </p:clrMapOvr>
  <p:transition spd="slow">
    <p:wheel spokes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28291-8949-4528-ABF7-04343487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35010"/>
            <a:ext cx="1229360" cy="1222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90C639-ECF9-433F-8FB6-9B32DC07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07" y="973772"/>
            <a:ext cx="90392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29043"/>
      </p:ext>
    </p:extLst>
  </p:cSld>
  <p:clrMapOvr>
    <a:masterClrMapping/>
  </p:clrMapOvr>
  <p:transition spd="slow">
    <p:wheel spokes="1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B14C96B-BB62-4832-9D2D-64CB1A0C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41" y="1205192"/>
            <a:ext cx="8731623" cy="49317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80581E-62C1-4D37-90D1-91A02812D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635010"/>
            <a:ext cx="1229360" cy="1222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960C07-3902-4681-8557-F71001D6F293}"/>
              </a:ext>
            </a:extLst>
          </p:cNvPr>
          <p:cNvSpPr txBox="1"/>
          <p:nvPr/>
        </p:nvSpPr>
        <p:spPr>
          <a:xfrm>
            <a:off x="9044176" y="435134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92D050"/>
                </a:solidFill>
              </a:rPr>
              <a:t>Thread pool</a:t>
            </a:r>
          </a:p>
        </p:txBody>
      </p:sp>
    </p:spTree>
    <p:extLst>
      <p:ext uri="{BB962C8B-B14F-4D97-AF65-F5344CB8AC3E}">
        <p14:creationId xmlns:p14="http://schemas.microsoft.com/office/powerpoint/2010/main" val="2100813449"/>
      </p:ext>
    </p:extLst>
  </p:cSld>
  <p:clrMapOvr>
    <a:masterClrMapping/>
  </p:clrMapOvr>
  <p:transition spd="slow">
    <p:wheel spokes="1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DC0F08-9578-4358-88BA-3E3B852B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76" y="3680228"/>
            <a:ext cx="3980328" cy="2904133"/>
          </a:xfrm>
          <a:prstGeom prst="rect">
            <a:avLst/>
          </a:prstGeom>
        </p:spPr>
      </p:pic>
      <p:pic>
        <p:nvPicPr>
          <p:cNvPr id="6" name="Picture 6" descr="A sign on the screen&#10;&#10;Description generated with high confidence">
            <a:extLst>
              <a:ext uri="{FF2B5EF4-FFF2-40B4-BE49-F238E27FC236}">
                <a16:creationId xmlns:a16="http://schemas.microsoft.com/office/drawing/2014/main" id="{F3EE5CEF-5CFF-4A15-AFA1-3C9ADFFE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13" y="646367"/>
            <a:ext cx="3990974" cy="2749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0EA35C-3D3D-4524-85AF-733F79EE3E92}"/>
              </a:ext>
            </a:extLst>
          </p:cNvPr>
          <p:cNvSpPr txBox="1"/>
          <p:nvPr/>
        </p:nvSpPr>
        <p:spPr>
          <a:xfrm>
            <a:off x="1425151" y="2560919"/>
            <a:ext cx="481899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  </a:t>
            </a:r>
            <a:r>
              <a:rPr lang="en-US" sz="4000" b="1" dirty="0" err="1"/>
              <a:t>بيئة</a:t>
            </a:r>
            <a:r>
              <a:rPr lang="en-US" sz="4000" b="1" dirty="0"/>
              <a:t> </a:t>
            </a:r>
            <a:r>
              <a:rPr lang="en-US" sz="4000" b="1" dirty="0" err="1"/>
              <a:t>عمل</a:t>
            </a:r>
            <a:r>
              <a:rPr lang="en-US" sz="4000" b="1" dirty="0"/>
              <a:t> </a:t>
            </a:r>
            <a:r>
              <a:rPr lang="en-US" sz="4000" b="1" dirty="0" err="1"/>
              <a:t>تطبيقات</a:t>
            </a:r>
            <a:r>
              <a:rPr lang="en-US" sz="4000" b="1" dirty="0"/>
              <a:t> </a:t>
            </a:r>
            <a:endParaRPr lang="en-US" dirty="0"/>
          </a:p>
          <a:p>
            <a:pPr algn="ctr"/>
            <a:r>
              <a:rPr lang="en-US" sz="4000" b="1" dirty="0"/>
              <a:t>Node.js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65F1F-1FC4-41FE-BED2-69997EAE4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635010"/>
            <a:ext cx="1229360" cy="12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4798"/>
      </p:ext>
    </p:extLst>
  </p:cSld>
  <p:clrMapOvr>
    <a:masterClrMapping/>
  </p:clrMapOvr>
  <p:transition spd="slow">
    <p:wheel spokes="1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oy, clock, sign, room&#10;&#10;Description generated with very high confidence">
            <a:extLst>
              <a:ext uri="{FF2B5EF4-FFF2-40B4-BE49-F238E27FC236}">
                <a16:creationId xmlns:a16="http://schemas.microsoft.com/office/drawing/2014/main" id="{2ABA0129-932B-4CE5-B0DF-98D6E1B8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981" y="2521878"/>
            <a:ext cx="7589873" cy="3781266"/>
          </a:xfrm>
          <a:prstGeom prst="rect">
            <a:avLst/>
          </a:prstGeom>
        </p:spPr>
      </p:pic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5A9DC2C-E1C9-4B86-84A4-E3999080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24" y="474146"/>
            <a:ext cx="2695575" cy="2028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3B2429-DCE9-4366-87D4-736D65571EB2}"/>
              </a:ext>
            </a:extLst>
          </p:cNvPr>
          <p:cNvSpPr txBox="1"/>
          <p:nvPr/>
        </p:nvSpPr>
        <p:spPr>
          <a:xfrm>
            <a:off x="368209" y="3047023"/>
            <a:ext cx="350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لابد</a:t>
            </a:r>
            <a:r>
              <a:rPr lang="en-US" dirty="0"/>
              <a:t> </a:t>
            </a:r>
            <a:r>
              <a:rPr lang="en-US" dirty="0" err="1"/>
              <a:t>ان</a:t>
            </a:r>
            <a:r>
              <a:rPr lang="en-US" dirty="0"/>
              <a:t> </a:t>
            </a:r>
            <a:r>
              <a:rPr lang="en-US" dirty="0" err="1"/>
              <a:t>نعرف</a:t>
            </a:r>
            <a:r>
              <a:rPr lang="en-US" dirty="0"/>
              <a:t> </a:t>
            </a:r>
            <a:r>
              <a:rPr lang="en-US" dirty="0" err="1"/>
              <a:t>ان</a:t>
            </a:r>
            <a:r>
              <a:rPr lang="en-US" dirty="0"/>
              <a:t> </a:t>
            </a:r>
            <a:r>
              <a:rPr lang="en-US" dirty="0" err="1"/>
              <a:t>الوصول</a:t>
            </a:r>
            <a:r>
              <a:rPr lang="en-US" dirty="0"/>
              <a:t> </a:t>
            </a:r>
            <a:r>
              <a:rPr lang="en-US" dirty="0" err="1"/>
              <a:t>الى</a:t>
            </a:r>
            <a:r>
              <a:rPr lang="en-US" dirty="0"/>
              <a:t> </a:t>
            </a:r>
            <a:r>
              <a:rPr lang="en-US" dirty="0" err="1"/>
              <a:t>المكتبات</a:t>
            </a:r>
            <a:r>
              <a:rPr lang="en-US" dirty="0"/>
              <a:t> </a:t>
            </a:r>
            <a:r>
              <a:rPr lang="en-US" dirty="0" err="1"/>
              <a:t>الخارجية</a:t>
            </a:r>
            <a:r>
              <a:rPr lang="en-US" dirty="0"/>
              <a:t> </a:t>
            </a:r>
            <a:r>
              <a:rPr lang="en-US" dirty="0" err="1"/>
              <a:t>يتم</a:t>
            </a:r>
            <a:r>
              <a:rPr lang="en-US" dirty="0"/>
              <a:t> </a:t>
            </a:r>
            <a:r>
              <a:rPr lang="en-US" dirty="0" err="1"/>
              <a:t>بسهولة</a:t>
            </a:r>
            <a:r>
              <a:rPr lang="en-US" dirty="0"/>
              <a:t> </a:t>
            </a:r>
            <a:r>
              <a:rPr lang="en-US" dirty="0" err="1"/>
              <a:t>باستخدام</a:t>
            </a:r>
            <a:r>
              <a:rPr lang="en-US" dirty="0"/>
              <a:t> </a:t>
            </a:r>
          </a:p>
          <a:p>
            <a:r>
              <a:rPr lang="en-US" dirty="0"/>
              <a:t>           </a:t>
            </a:r>
            <a:r>
              <a:rPr lang="en-US" b="1" err="1"/>
              <a:t>npm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35A7E-C166-44CE-A406-C6A50E454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635010"/>
            <a:ext cx="1229360" cy="12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58300"/>
      </p:ext>
    </p:extLst>
  </p:cSld>
  <p:clrMapOvr>
    <a:masterClrMapping/>
  </p:clrMapOvr>
  <p:transition spd="slow">
    <p:wheel spokes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E6A353-CA34-4B66-9606-89B058701623}"/>
              </a:ext>
            </a:extLst>
          </p:cNvPr>
          <p:cNvSpPr txBox="1"/>
          <p:nvPr/>
        </p:nvSpPr>
        <p:spPr>
          <a:xfrm>
            <a:off x="441435" y="1658883"/>
            <a:ext cx="4258440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ORM</a:t>
            </a:r>
          </a:p>
          <a:p>
            <a:pPr algn="ctr"/>
            <a:r>
              <a:rPr lang="en-US" sz="2000" b="1" dirty="0">
                <a:ea typeface="+mn-lt"/>
                <a:cs typeface="+mn-lt"/>
              </a:rPr>
              <a:t>Object</a:t>
            </a:r>
            <a:endParaRPr lang="en-US" sz="2000" dirty="0">
              <a:ea typeface="+mn-lt"/>
              <a:cs typeface="+mn-lt"/>
            </a:endParaRPr>
          </a:p>
          <a:p>
            <a:pPr algn="ctr"/>
            <a:r>
              <a:rPr lang="en-US" sz="2000" b="1" dirty="0">
                <a:ea typeface="+mn-lt"/>
                <a:cs typeface="+mn-lt"/>
              </a:rPr>
              <a:t>Relational</a:t>
            </a:r>
            <a:endParaRPr lang="en-US" sz="2000" dirty="0">
              <a:ea typeface="+mn-lt"/>
              <a:cs typeface="+mn-lt"/>
            </a:endParaRPr>
          </a:p>
          <a:p>
            <a:pPr algn="ctr"/>
            <a:r>
              <a:rPr lang="en-US" sz="2000" b="1" dirty="0">
                <a:ea typeface="+mn-lt"/>
                <a:cs typeface="+mn-lt"/>
              </a:rPr>
              <a:t>mapping</a:t>
            </a:r>
            <a:endParaRPr lang="en-US" sz="2000" dirty="0">
              <a:ea typeface="+mn-lt"/>
              <a:cs typeface="+mn-lt"/>
            </a:endParaRPr>
          </a:p>
          <a:p>
            <a:pPr algn="ctr"/>
            <a:endParaRPr lang="en-US" sz="4000" b="1" dirty="0"/>
          </a:p>
          <a:p>
            <a:pPr algn="ctr"/>
            <a:r>
              <a:rPr lang="en-US" sz="4000" b="1" dirty="0"/>
              <a:t>DAL</a:t>
            </a:r>
          </a:p>
          <a:p>
            <a:pPr algn="ctr"/>
            <a:r>
              <a:rPr lang="en-US" sz="4000" dirty="0">
                <a:ea typeface="+mn-lt"/>
                <a:cs typeface="+mn-lt"/>
              </a:rPr>
              <a:t>data 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4000" dirty="0">
                <a:ea typeface="+mn-lt"/>
                <a:cs typeface="+mn-lt"/>
              </a:rPr>
              <a:t>access 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4000" dirty="0">
                <a:ea typeface="+mn-lt"/>
                <a:cs typeface="+mn-lt"/>
              </a:rPr>
              <a:t>layer</a:t>
            </a:r>
            <a:endParaRPr lang="en-US" dirty="0"/>
          </a:p>
        </p:txBody>
      </p:sp>
      <p:pic>
        <p:nvPicPr>
          <p:cNvPr id="6" name="Picture 6" descr="A picture containing plate&#10;&#10;Description generated with very high confidence">
            <a:extLst>
              <a:ext uri="{FF2B5EF4-FFF2-40B4-BE49-F238E27FC236}">
                <a16:creationId xmlns:a16="http://schemas.microsoft.com/office/drawing/2014/main" id="{ED243FA6-CD7A-4887-85F9-96E128C6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08" y="2287652"/>
            <a:ext cx="6914661" cy="3093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452F86-3060-4E35-B294-6F5A6FE9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635010"/>
            <a:ext cx="1229360" cy="12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11309"/>
      </p:ext>
    </p:extLst>
  </p:cSld>
  <p:clrMapOvr>
    <a:masterClrMapping/>
  </p:clrMapOvr>
  <p:transition spd="slow">
    <p:wheel spokes="1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87B63-2659-4E18-BEE3-FA1576EE1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95" y="2813046"/>
            <a:ext cx="3241566" cy="1293028"/>
          </a:xfrm>
        </p:spPr>
        <p:txBody>
          <a:bodyPr/>
          <a:lstStyle/>
          <a:p>
            <a:r>
              <a:rPr lang="en-US" dirty="0" err="1"/>
              <a:t>مثال</a:t>
            </a:r>
            <a:r>
              <a:rPr lang="en-US" dirty="0"/>
              <a:t> </a:t>
            </a:r>
            <a:r>
              <a:rPr lang="en-US" dirty="0" err="1"/>
              <a:t>تطبيقي</a:t>
            </a:r>
            <a:r>
              <a:rPr lang="en-US" dirty="0"/>
              <a:t>  </a:t>
            </a:r>
            <a:br>
              <a:rPr lang="en-US" dirty="0"/>
            </a:br>
            <a:r>
              <a:rPr lang="en-US" dirty="0"/>
              <a:t>MVC    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F24A0-BE9F-4C7F-9494-3A17E26C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15" y="527483"/>
            <a:ext cx="3661457" cy="6034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AADE8-2D9D-495F-9B91-5B8A64269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635010"/>
            <a:ext cx="1229360" cy="12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19631"/>
      </p:ext>
    </p:extLst>
  </p:cSld>
  <p:clrMapOvr>
    <a:masterClrMapping/>
  </p:clrMapOvr>
  <p:transition spd="slow">
    <p:wheel spokes="1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90AD0-47DE-427B-BFF3-0E3F55F1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104"/>
            <a:ext cx="12192000" cy="60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91573"/>
      </p:ext>
    </p:extLst>
  </p:cSld>
  <p:clrMapOvr>
    <a:masterClrMapping/>
  </p:clrMapOvr>
  <p:transition spd="slow">
    <p:wheel spokes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ADECD2-AF68-4DBF-96A1-782E161E5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3" y="2831407"/>
            <a:ext cx="3241566" cy="1293028"/>
          </a:xfrm>
        </p:spPr>
        <p:txBody>
          <a:bodyPr/>
          <a:lstStyle/>
          <a:p>
            <a:r>
              <a:rPr lang="en-US" dirty="0" err="1"/>
              <a:t>مثال</a:t>
            </a:r>
            <a:r>
              <a:rPr lang="en-US" dirty="0"/>
              <a:t> </a:t>
            </a:r>
            <a:r>
              <a:rPr lang="en-US" dirty="0" err="1"/>
              <a:t>تطبيقي</a:t>
            </a:r>
            <a:r>
              <a:rPr lang="en-US" dirty="0"/>
              <a:t>  </a:t>
            </a:r>
            <a:br>
              <a:rPr lang="en-US" dirty="0"/>
            </a:br>
            <a:r>
              <a:rPr lang="en-US" dirty="0"/>
              <a:t>N-TIER 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F08D1-52C2-49CC-8C21-47306A5F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595" y="547803"/>
            <a:ext cx="3661457" cy="6034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352B76-DD01-44C3-B3B1-A29C9DFDD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635010"/>
            <a:ext cx="1229360" cy="12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91082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8573A0-BE6E-48CA-901A-8C493DB0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" y="-5869"/>
            <a:ext cx="12230637" cy="688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85991"/>
      </p:ext>
    </p:extLst>
  </p:cSld>
  <p:clrMapOvr>
    <a:masterClrMapping/>
  </p:clrMapOvr>
  <p:transition spd="slow">
    <p:wheel spokes="1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AE79F77-3AB5-42D0-8A10-AAC68985798E}"/>
              </a:ext>
            </a:extLst>
          </p:cNvPr>
          <p:cNvSpPr/>
          <p:nvPr/>
        </p:nvSpPr>
        <p:spPr>
          <a:xfrm>
            <a:off x="1425903" y="554420"/>
            <a:ext cx="1480206" cy="15152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0" b="1" dirty="0">
                <a:solidFill>
                  <a:srgbClr val="7030A0"/>
                </a:solidFill>
              </a:rPr>
              <a:t>3</a:t>
            </a:r>
          </a:p>
        </p:txBody>
      </p:sp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76B035C-4EA4-4732-90E7-125AD2E4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73" y="1610710"/>
            <a:ext cx="4205889" cy="4205889"/>
          </a:xfrm>
          <a:prstGeom prst="rect">
            <a:avLst/>
          </a:prstGeom>
        </p:spPr>
      </p:pic>
      <p:pic>
        <p:nvPicPr>
          <p:cNvPr id="9" name="Picture 9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FAF861B1-69F4-4443-B907-34F28765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82" y="598653"/>
            <a:ext cx="4447408" cy="1009868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6677FE1-4F72-4DD1-974F-5827DE8D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187" y="5813535"/>
            <a:ext cx="1981418" cy="8364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11B5CB-90AF-40FE-A310-8449B422549B}"/>
              </a:ext>
            </a:extLst>
          </p:cNvPr>
          <p:cNvSpPr/>
          <p:nvPr/>
        </p:nvSpPr>
        <p:spPr>
          <a:xfrm>
            <a:off x="406400" y="4084319"/>
            <a:ext cx="2187227" cy="2218313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6D9FE7E9-9BE7-4FD9-BC0C-3B6F2A10A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62" y="4330011"/>
            <a:ext cx="1330902" cy="1726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A93102-2AC7-4D1F-A6CD-A00365B6CD2A}"/>
              </a:ext>
            </a:extLst>
          </p:cNvPr>
          <p:cNvSpPr txBox="1"/>
          <p:nvPr/>
        </p:nvSpPr>
        <p:spPr>
          <a:xfrm>
            <a:off x="0" y="6304002"/>
            <a:ext cx="3573935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ZEKIRI Abdelali</a:t>
            </a:r>
          </a:p>
        </p:txBody>
      </p:sp>
    </p:spTree>
    <p:extLst>
      <p:ext uri="{BB962C8B-B14F-4D97-AF65-F5344CB8AC3E}">
        <p14:creationId xmlns:p14="http://schemas.microsoft.com/office/powerpoint/2010/main" val="818188941"/>
      </p:ext>
    </p:extLst>
  </p:cSld>
  <p:clrMapOvr>
    <a:masterClrMapping/>
  </p:clrMapOvr>
  <p:transition spd="slow">
    <p:wheel spokes="1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DEFA15-D095-4C5F-A067-F65DD49CE0E6}"/>
              </a:ext>
            </a:extLst>
          </p:cNvPr>
          <p:cNvSpPr txBox="1"/>
          <p:nvPr/>
        </p:nvSpPr>
        <p:spPr>
          <a:xfrm>
            <a:off x="423918" y="2569780"/>
            <a:ext cx="481899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  </a:t>
            </a:r>
            <a:r>
              <a:rPr lang="en-US" sz="4000" b="1" dirty="0" err="1"/>
              <a:t>بيئة</a:t>
            </a:r>
            <a:r>
              <a:rPr lang="en-US" sz="4000" b="1" dirty="0"/>
              <a:t> </a:t>
            </a:r>
            <a:r>
              <a:rPr lang="en-US" sz="4000" b="1" dirty="0" err="1"/>
              <a:t>عمل</a:t>
            </a:r>
            <a:r>
              <a:rPr lang="en-US" sz="4000" b="1" dirty="0"/>
              <a:t> </a:t>
            </a:r>
            <a:r>
              <a:rPr lang="en-US" sz="4000" b="1" dirty="0" err="1"/>
              <a:t>تطبيقات</a:t>
            </a:r>
            <a:r>
              <a:rPr lang="en-US" sz="4000" b="1" dirty="0"/>
              <a:t> </a:t>
            </a:r>
            <a:endParaRPr lang="en-US"/>
          </a:p>
          <a:p>
            <a:pPr algn="ctr"/>
            <a:r>
              <a:rPr lang="en-US" sz="4000" b="1" dirty="0"/>
              <a:t>Delphi</a:t>
            </a: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B5C7CB9-4DDE-4658-9749-F791276F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258" y="1295499"/>
            <a:ext cx="5007735" cy="4668295"/>
          </a:xfrm>
          <a:prstGeom prst="rect">
            <a:avLst/>
          </a:prstGeom>
        </p:spPr>
      </p:pic>
      <p:pic>
        <p:nvPicPr>
          <p:cNvPr id="4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A3151911-09CD-442F-8D85-5A7B96A2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3" y="5639676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20070"/>
      </p:ext>
    </p:extLst>
  </p:cSld>
  <p:clrMapOvr>
    <a:masterClrMapping/>
  </p:clrMapOvr>
  <p:transition spd="slow">
    <p:wheel spokes="1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695AB07F-93CF-467D-A698-276E5A310E80}"/>
              </a:ext>
            </a:extLst>
          </p:cNvPr>
          <p:cNvSpPr/>
          <p:nvPr/>
        </p:nvSpPr>
        <p:spPr>
          <a:xfrm rot="19860000">
            <a:off x="3270510" y="2169960"/>
            <a:ext cx="6437583" cy="683171"/>
          </a:xfrm>
          <a:prstGeom prst="notched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CB20B8-423C-49E1-89CA-93AF8BB81EB8}"/>
              </a:ext>
            </a:extLst>
          </p:cNvPr>
          <p:cNvSpPr/>
          <p:nvPr/>
        </p:nvSpPr>
        <p:spPr>
          <a:xfrm>
            <a:off x="4387236" y="3314655"/>
            <a:ext cx="472965" cy="42917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697E9A-76B8-41D0-89E1-AA73362E7D68}"/>
              </a:ext>
            </a:extLst>
          </p:cNvPr>
          <p:cNvSpPr/>
          <p:nvPr/>
        </p:nvSpPr>
        <p:spPr>
          <a:xfrm>
            <a:off x="6016337" y="2447550"/>
            <a:ext cx="472965" cy="42917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A picture containing game, table, ball&#10;&#10;Description generated with very high confidence">
            <a:extLst>
              <a:ext uri="{FF2B5EF4-FFF2-40B4-BE49-F238E27FC236}">
                <a16:creationId xmlns:a16="http://schemas.microsoft.com/office/drawing/2014/main" id="{CA401B56-AE99-4A38-BA49-BD76D07A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73" y="3740982"/>
            <a:ext cx="1295400" cy="1066800"/>
          </a:xfrm>
          <a:prstGeom prst="rect">
            <a:avLst/>
          </a:prstGeom>
        </p:spPr>
      </p:pic>
      <p:pic>
        <p:nvPicPr>
          <p:cNvPr id="15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02417C96-4A16-46FA-8885-14DD4A8A0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74" y="2874482"/>
            <a:ext cx="1183180" cy="94297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98C84E4-B578-4CC0-9F28-D913EC4F1551}"/>
              </a:ext>
            </a:extLst>
          </p:cNvPr>
          <p:cNvSpPr/>
          <p:nvPr/>
        </p:nvSpPr>
        <p:spPr>
          <a:xfrm>
            <a:off x="7470268" y="1632996"/>
            <a:ext cx="472965" cy="42917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68CFCD5-94EF-4FB0-81C6-0AE2ADFA7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98" y="2025771"/>
            <a:ext cx="1123950" cy="485775"/>
          </a:xfrm>
          <a:prstGeom prst="rect">
            <a:avLst/>
          </a:prstGeom>
        </p:spPr>
      </p:pic>
      <p:pic>
        <p:nvPicPr>
          <p:cNvPr id="14" name="Picture 1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2DFF53-C85E-42B2-8E3A-6924205DA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3" y="5639676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52428"/>
      </p:ext>
    </p:extLst>
  </p:cSld>
  <p:clrMapOvr>
    <a:masterClrMapping/>
  </p:clrMapOvr>
  <p:transition spd="slow">
    <p:wheel spokes="1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6E1A25-9BE7-4936-A520-0B78C61B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869895"/>
            <a:ext cx="5791200" cy="559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C1AE0-334C-4BA1-81DE-0F19E15E8781}"/>
              </a:ext>
            </a:extLst>
          </p:cNvPr>
          <p:cNvSpPr txBox="1"/>
          <p:nvPr/>
        </p:nvSpPr>
        <p:spPr>
          <a:xfrm>
            <a:off x="651641" y="2429642"/>
            <a:ext cx="356651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err="1"/>
              <a:t>تطور</a:t>
            </a:r>
            <a:r>
              <a:rPr lang="en-US" sz="4000" dirty="0"/>
              <a:t> </a:t>
            </a:r>
            <a:r>
              <a:rPr lang="en-US" sz="4000" dirty="0" err="1"/>
              <a:t>خدمات</a:t>
            </a:r>
            <a:r>
              <a:rPr lang="en-US" sz="4000" dirty="0"/>
              <a:t> </a:t>
            </a:r>
            <a:r>
              <a:rPr lang="en-US" sz="4000" dirty="0" err="1"/>
              <a:t>الويب</a:t>
            </a:r>
            <a:r>
              <a:rPr lang="en-US" sz="4000" dirty="0"/>
              <a:t> </a:t>
            </a:r>
            <a:r>
              <a:rPr lang="en-US" sz="4000" dirty="0" err="1"/>
              <a:t>في</a:t>
            </a:r>
            <a:r>
              <a:rPr lang="en-US" sz="4000" dirty="0"/>
              <a:t> </a:t>
            </a:r>
            <a:r>
              <a:rPr lang="en-US" sz="4000" dirty="0" err="1"/>
              <a:t>الدلفي</a:t>
            </a:r>
            <a:r>
              <a:rPr lang="en-US" sz="4000" dirty="0"/>
              <a:t> </a:t>
            </a:r>
            <a:endParaRPr lang="en-US"/>
          </a:p>
        </p:txBody>
      </p:sp>
      <p:pic>
        <p:nvPicPr>
          <p:cNvPr id="7" name="Picture 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DDA430B-5CA5-4F74-B865-5E603D579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3" y="5639676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03909"/>
      </p:ext>
    </p:extLst>
  </p:cSld>
  <p:clrMapOvr>
    <a:masterClrMapping/>
  </p:clrMapOvr>
  <p:transition spd="slow">
    <p:wheel spokes="1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flower, bird&#10;&#10;Description generated with very high confidence">
            <a:extLst>
              <a:ext uri="{FF2B5EF4-FFF2-40B4-BE49-F238E27FC236}">
                <a16:creationId xmlns:a16="http://schemas.microsoft.com/office/drawing/2014/main" id="{1A1368B4-E8E7-4675-B692-840F462D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18" y="1391797"/>
            <a:ext cx="7954578" cy="3426268"/>
          </a:xfrm>
          <a:prstGeom prst="rect">
            <a:avLst/>
          </a:prstGeom>
        </p:spPr>
      </p:pic>
      <p:pic>
        <p:nvPicPr>
          <p:cNvPr id="9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EA876AC-E359-4AFD-9648-AB36924A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3" y="5639676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00371"/>
      </p:ext>
    </p:extLst>
  </p:cSld>
  <p:clrMapOvr>
    <a:masterClrMapping/>
  </p:clrMapOvr>
  <p:transition spd="slow">
    <p:wheel spokes="1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EBC68F-81F9-4613-8960-1D3B14F2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34" y="772699"/>
            <a:ext cx="8488855" cy="5373912"/>
          </a:xfrm>
          <a:prstGeom prst="rect">
            <a:avLst/>
          </a:prstGeom>
        </p:spPr>
      </p:pic>
      <p:pic>
        <p:nvPicPr>
          <p:cNvPr id="8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A70F8DF-8418-492C-8EF9-225D2861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3" y="5639676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96768"/>
      </p:ext>
    </p:extLst>
  </p:cSld>
  <p:clrMapOvr>
    <a:masterClrMapping/>
  </p:clrMapOvr>
  <p:transition spd="slow">
    <p:wheel spokes="1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F1E2DE-7CBB-4DAE-B269-08083396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27" y="1869019"/>
            <a:ext cx="8217337" cy="4477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6397E3-6F5B-4F22-B35E-A99577DA8134}"/>
              </a:ext>
            </a:extLst>
          </p:cNvPr>
          <p:cNvSpPr txBox="1"/>
          <p:nvPr/>
        </p:nvSpPr>
        <p:spPr>
          <a:xfrm>
            <a:off x="67551" y="2195896"/>
            <a:ext cx="424092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 err="1"/>
              <a:t>ما</a:t>
            </a:r>
            <a:r>
              <a:rPr lang="en-US" sz="4000" b="1" dirty="0"/>
              <a:t> </a:t>
            </a:r>
            <a:r>
              <a:rPr lang="en-US" sz="4000" b="1" dirty="0" err="1"/>
              <a:t>تستطيع</a:t>
            </a:r>
            <a:r>
              <a:rPr lang="en-US" sz="4000" b="1" dirty="0"/>
              <a:t> </a:t>
            </a:r>
            <a:r>
              <a:rPr lang="en-US" sz="4000" b="1" dirty="0" err="1"/>
              <a:t>فعله</a:t>
            </a:r>
            <a:r>
              <a:rPr lang="en-US" sz="4000" b="1" dirty="0"/>
              <a:t> </a:t>
            </a:r>
            <a:endParaRPr lang="en-US"/>
          </a:p>
          <a:p>
            <a:r>
              <a:rPr lang="en-US" sz="4000" b="1" dirty="0"/>
              <a:t>        ب</a:t>
            </a:r>
            <a:endParaRPr lang="en-US" dirty="0"/>
          </a:p>
          <a:p>
            <a:r>
              <a:rPr lang="en-US" sz="4000" b="1" dirty="0"/>
              <a:t>Rad Server</a:t>
            </a:r>
          </a:p>
        </p:txBody>
      </p:sp>
    </p:spTree>
    <p:extLst>
      <p:ext uri="{BB962C8B-B14F-4D97-AF65-F5344CB8AC3E}">
        <p14:creationId xmlns:p14="http://schemas.microsoft.com/office/powerpoint/2010/main" val="2126634524"/>
      </p:ext>
    </p:extLst>
  </p:cSld>
  <p:clrMapOvr>
    <a:masterClrMapping/>
  </p:clrMapOvr>
  <p:transition spd="slow">
    <p:wheel spokes="1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5138F2-6844-4507-AD1B-DBAAE5E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44" y="937440"/>
            <a:ext cx="6628326" cy="4973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36B90E-71F3-476F-9D38-8488537AB0B4}"/>
              </a:ext>
            </a:extLst>
          </p:cNvPr>
          <p:cNvSpPr txBox="1"/>
          <p:nvPr/>
        </p:nvSpPr>
        <p:spPr>
          <a:xfrm>
            <a:off x="266263" y="1588814"/>
            <a:ext cx="403052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rtl="1"/>
            <a:r>
              <a:rPr lang="en-US" sz="4000" b="1" dirty="0" err="1"/>
              <a:t>دعم</a:t>
            </a:r>
            <a:r>
              <a:rPr lang="en-US" sz="4000" b="1" dirty="0"/>
              <a:t> </a:t>
            </a:r>
            <a:r>
              <a:rPr lang="en-US" sz="4000" b="1" dirty="0" err="1"/>
              <a:t>الطريقة</a:t>
            </a:r>
            <a:r>
              <a:rPr lang="en-US" sz="4000" b="1" dirty="0"/>
              <a:t> </a:t>
            </a:r>
            <a:r>
              <a:rPr lang="en-US" sz="4000" b="1" dirty="0" err="1"/>
              <a:t>العادية</a:t>
            </a:r>
            <a:r>
              <a:rPr lang="en-US" sz="4000" b="1" dirty="0"/>
              <a:t> </a:t>
            </a:r>
            <a:r>
              <a:rPr lang="en-US" sz="4000" b="1" dirty="0" err="1"/>
              <a:t>في</a:t>
            </a:r>
            <a:r>
              <a:rPr lang="en-US" sz="4000" b="1" dirty="0"/>
              <a:t> </a:t>
            </a:r>
            <a:r>
              <a:rPr lang="en-US" sz="4000" b="1" dirty="0" err="1"/>
              <a:t>برمجة</a:t>
            </a:r>
            <a:r>
              <a:rPr lang="en-US" sz="4000" b="1" dirty="0"/>
              <a:t> </a:t>
            </a:r>
            <a:r>
              <a:rPr lang="en-US" sz="4000" b="1" dirty="0" err="1"/>
              <a:t>الدلفي</a:t>
            </a:r>
            <a:r>
              <a:rPr lang="en-US" sz="4000" b="1" dirty="0"/>
              <a:t> </a:t>
            </a:r>
            <a:r>
              <a:rPr lang="en-US" sz="4000" b="1" dirty="0" err="1"/>
              <a:t>باستعمال</a:t>
            </a:r>
            <a:r>
              <a:rPr lang="en-US" sz="4000" b="1" dirty="0"/>
              <a:t> </a:t>
            </a:r>
            <a:r>
              <a:rPr lang="en-US" sz="4000" b="1" dirty="0" err="1"/>
              <a:t>المكونات</a:t>
            </a:r>
          </a:p>
          <a:p>
            <a:pPr algn="r" rtl="1"/>
            <a:endParaRPr lang="en-US" sz="4000" b="1" dirty="0"/>
          </a:p>
          <a:p>
            <a:pPr algn="r" rtl="1"/>
            <a:r>
              <a:rPr lang="en-US" sz="4000" b="1" dirty="0" err="1"/>
              <a:t>دعم</a:t>
            </a:r>
            <a:r>
              <a:rPr lang="en-US" sz="4000" b="1" dirty="0"/>
              <a:t> </a:t>
            </a:r>
            <a:r>
              <a:rPr lang="en-US" sz="4000" b="1" dirty="0" err="1"/>
              <a:t>البرمجة</a:t>
            </a:r>
            <a:r>
              <a:rPr lang="en-US" sz="4000" b="1" dirty="0"/>
              <a:t> </a:t>
            </a:r>
            <a:r>
              <a:rPr lang="en-US" sz="4000" b="1" dirty="0" err="1"/>
              <a:t>الشيئية</a:t>
            </a:r>
            <a:endParaRPr lang="en-US" sz="4000" b="1" dirty="0"/>
          </a:p>
        </p:txBody>
      </p:sp>
      <p:pic>
        <p:nvPicPr>
          <p:cNvPr id="10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066490C-D29B-493E-BA23-FD1D0348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3" y="5639676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28152"/>
      </p:ext>
    </p:extLst>
  </p:cSld>
  <p:clrMapOvr>
    <a:masterClrMapping/>
  </p:clrMapOvr>
  <p:transition spd="slow">
    <p:wheel spokes="1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810476A-9D40-493F-B217-D5120771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29" y="1312235"/>
            <a:ext cx="2733675" cy="396949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62393C-30B6-4EE3-A2CC-283658E5A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67" y="2046859"/>
            <a:ext cx="7908850" cy="4306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0DDDF-C5D8-4219-9F12-935496C8C146}"/>
              </a:ext>
            </a:extLst>
          </p:cNvPr>
          <p:cNvSpPr txBox="1"/>
          <p:nvPr/>
        </p:nvSpPr>
        <p:spPr>
          <a:xfrm>
            <a:off x="368209" y="3047023"/>
            <a:ext cx="350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لابد</a:t>
            </a:r>
            <a:r>
              <a:rPr lang="en-US" dirty="0"/>
              <a:t> </a:t>
            </a:r>
            <a:r>
              <a:rPr lang="en-US" dirty="0" err="1"/>
              <a:t>ان</a:t>
            </a:r>
            <a:r>
              <a:rPr lang="en-US" dirty="0"/>
              <a:t> </a:t>
            </a:r>
            <a:r>
              <a:rPr lang="en-US" dirty="0" err="1"/>
              <a:t>نعرف</a:t>
            </a:r>
            <a:r>
              <a:rPr lang="en-US" dirty="0"/>
              <a:t> </a:t>
            </a:r>
            <a:r>
              <a:rPr lang="en-US" dirty="0" err="1"/>
              <a:t>ان</a:t>
            </a:r>
            <a:r>
              <a:rPr lang="en-US" dirty="0"/>
              <a:t> </a:t>
            </a:r>
            <a:r>
              <a:rPr lang="en-US" dirty="0" err="1"/>
              <a:t>الوصول</a:t>
            </a:r>
            <a:r>
              <a:rPr lang="en-US" dirty="0"/>
              <a:t> </a:t>
            </a:r>
            <a:r>
              <a:rPr lang="en-US" dirty="0" err="1"/>
              <a:t>الى</a:t>
            </a:r>
            <a:r>
              <a:rPr lang="en-US" dirty="0"/>
              <a:t> </a:t>
            </a:r>
            <a:r>
              <a:rPr lang="en-US" dirty="0" err="1"/>
              <a:t>المكتبات</a:t>
            </a:r>
            <a:r>
              <a:rPr lang="en-US" dirty="0"/>
              <a:t> </a:t>
            </a:r>
            <a:r>
              <a:rPr lang="en-US" dirty="0" err="1"/>
              <a:t>الخارجية</a:t>
            </a:r>
            <a:r>
              <a:rPr lang="en-US" dirty="0"/>
              <a:t> </a:t>
            </a:r>
            <a:r>
              <a:rPr lang="en-US" dirty="0" err="1"/>
              <a:t>يتم</a:t>
            </a:r>
            <a:r>
              <a:rPr lang="en-US" dirty="0"/>
              <a:t> </a:t>
            </a:r>
            <a:r>
              <a:rPr lang="en-US" dirty="0" err="1"/>
              <a:t>بسهولة</a:t>
            </a:r>
            <a:r>
              <a:rPr lang="en-US" dirty="0"/>
              <a:t> </a:t>
            </a:r>
            <a:r>
              <a:rPr lang="en-US" dirty="0" err="1"/>
              <a:t>باستخدام</a:t>
            </a:r>
            <a:r>
              <a:rPr lang="en-US" dirty="0"/>
              <a:t> </a:t>
            </a:r>
          </a:p>
          <a:p>
            <a:r>
              <a:rPr lang="en-US" dirty="0" err="1"/>
              <a:t>GetIt</a:t>
            </a:r>
          </a:p>
        </p:txBody>
      </p:sp>
      <p:pic>
        <p:nvPicPr>
          <p:cNvPr id="5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C0B515C3-9EAD-4EF5-AC32-B4C953DD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63" y="5639676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26789"/>
      </p:ext>
    </p:extLst>
  </p:cSld>
  <p:clrMapOvr>
    <a:masterClrMapping/>
  </p:clrMapOvr>
  <p:transition spd="slow">
    <p:wheel spokes="1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0FD326-52BC-4112-A6E8-C5DB2D5459D0}"/>
              </a:ext>
            </a:extLst>
          </p:cNvPr>
          <p:cNvSpPr txBox="1"/>
          <p:nvPr/>
        </p:nvSpPr>
        <p:spPr>
          <a:xfrm>
            <a:off x="1837560" y="1295652"/>
            <a:ext cx="4258440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ORM</a:t>
            </a:r>
          </a:p>
          <a:p>
            <a:pPr algn="ctr"/>
            <a:r>
              <a:rPr lang="en-US" sz="2000" b="1" dirty="0">
                <a:ea typeface="+mn-lt"/>
                <a:cs typeface="+mn-lt"/>
              </a:rPr>
              <a:t>Object</a:t>
            </a:r>
            <a:endParaRPr lang="en-US" sz="2000" dirty="0">
              <a:ea typeface="+mn-lt"/>
              <a:cs typeface="+mn-lt"/>
            </a:endParaRPr>
          </a:p>
          <a:p>
            <a:pPr algn="ctr"/>
            <a:r>
              <a:rPr lang="en-US" sz="2000" b="1" dirty="0">
                <a:ea typeface="+mn-lt"/>
                <a:cs typeface="+mn-lt"/>
              </a:rPr>
              <a:t>Relational</a:t>
            </a:r>
            <a:endParaRPr lang="en-US" sz="2000" dirty="0">
              <a:ea typeface="+mn-lt"/>
              <a:cs typeface="+mn-lt"/>
            </a:endParaRPr>
          </a:p>
          <a:p>
            <a:pPr algn="ctr"/>
            <a:r>
              <a:rPr lang="en-US" sz="2000" b="1" dirty="0">
                <a:ea typeface="+mn-lt"/>
                <a:cs typeface="+mn-lt"/>
              </a:rPr>
              <a:t>mapping</a:t>
            </a:r>
            <a:endParaRPr lang="en-US" sz="2000" dirty="0">
              <a:ea typeface="+mn-lt"/>
              <a:cs typeface="+mn-lt"/>
            </a:endParaRPr>
          </a:p>
          <a:p>
            <a:pPr algn="ctr"/>
            <a:endParaRPr lang="en-US" sz="4000" b="1" dirty="0"/>
          </a:p>
          <a:p>
            <a:pPr algn="ctr"/>
            <a:r>
              <a:rPr lang="en-US" sz="4000" b="1" dirty="0"/>
              <a:t>DAL</a:t>
            </a:r>
          </a:p>
          <a:p>
            <a:pPr algn="ctr"/>
            <a:r>
              <a:rPr lang="en-US" sz="4000" dirty="0">
                <a:ea typeface="+mn-lt"/>
                <a:cs typeface="+mn-lt"/>
              </a:rPr>
              <a:t>data 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4000" dirty="0">
                <a:ea typeface="+mn-lt"/>
                <a:cs typeface="+mn-lt"/>
              </a:rPr>
              <a:t>access 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4000" dirty="0">
                <a:ea typeface="+mn-lt"/>
                <a:cs typeface="+mn-lt"/>
              </a:rPr>
              <a:t>layer</a:t>
            </a:r>
            <a:endParaRPr lang="en-US" dirty="0"/>
          </a:p>
        </p:txBody>
      </p:sp>
      <p:pic>
        <p:nvPicPr>
          <p:cNvPr id="6" name="Picture 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0D6131C-4BC8-41D7-B3AB-327DB1DF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833" y="1295652"/>
            <a:ext cx="4345151" cy="4004988"/>
          </a:xfrm>
          <a:prstGeom prst="rect">
            <a:avLst/>
          </a:prstGeom>
        </p:spPr>
      </p:pic>
      <p:pic>
        <p:nvPicPr>
          <p:cNvPr id="4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25D849B-9600-44F7-A633-57E62A5E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3" y="5639676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11245"/>
      </p:ext>
    </p:extLst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cdt1-1.xx.fbcdn.net/v/t1.15752-9/70996967_1196477707216598_2264231794092015616_n.png?_nc_cat=103&amp;_nc_oc=AQnPuJhO4_6y0SxowwdJwzNMfsnQhNDwh1I8qC3g_F5WA732Np79hzaJxsJCTaiE_5wEwOpEeQn6KyBe8TnOx66o&amp;_nc_ht=scontent-cdt1-1.xx&amp;oh=a4608481690b57a45bd9336bf7ee3f60&amp;oe=5E43B7DA">
            <a:extLst>
              <a:ext uri="{FF2B5EF4-FFF2-40B4-BE49-F238E27FC236}">
                <a16:creationId xmlns:a16="http://schemas.microsoft.com/office/drawing/2014/main" id="{8BD45E86-FE05-4093-B56C-6AC2EEC08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07133"/>
      </p:ext>
    </p:extLst>
  </p:cSld>
  <p:clrMapOvr>
    <a:masterClrMapping/>
  </p:clrMapOvr>
  <p:transition spd="slow">
    <p:wheel spokes="1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37B73A1-535D-4804-AB78-CDF7FD3B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03" y="727450"/>
            <a:ext cx="4074510" cy="57359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73E0FA-C9FB-4BE4-A2AB-429C59E2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3" y="2831407"/>
            <a:ext cx="3241566" cy="1293028"/>
          </a:xfrm>
        </p:spPr>
        <p:txBody>
          <a:bodyPr/>
          <a:lstStyle/>
          <a:p>
            <a:r>
              <a:rPr lang="en-US" dirty="0" err="1"/>
              <a:t>مثال</a:t>
            </a:r>
            <a:r>
              <a:rPr lang="en-US" dirty="0"/>
              <a:t> </a:t>
            </a:r>
            <a:r>
              <a:rPr lang="en-US" dirty="0" err="1"/>
              <a:t>تطبيقي</a:t>
            </a:r>
            <a:r>
              <a:rPr lang="en-US" dirty="0"/>
              <a:t>  </a:t>
            </a:r>
            <a:br>
              <a:rPr lang="en-US" dirty="0"/>
            </a:br>
            <a:r>
              <a:rPr lang="en-US" dirty="0"/>
              <a:t>MVC     </a:t>
            </a:r>
          </a:p>
        </p:txBody>
      </p:sp>
      <p:pic>
        <p:nvPicPr>
          <p:cNvPr id="5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5584A5DC-C49E-4F05-9099-F9612331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3" y="5639676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6563"/>
      </p:ext>
    </p:extLst>
  </p:cSld>
  <p:clrMapOvr>
    <a:masterClrMapping/>
  </p:clrMapOvr>
  <p:transition spd="slow">
    <p:wheel spokes="1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5DBF4-84AF-44D4-9F82-06075B65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32" y="1566909"/>
            <a:ext cx="9929253" cy="48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3761"/>
      </p:ext>
    </p:extLst>
  </p:cSld>
  <p:clrMapOvr>
    <a:masterClrMapping/>
  </p:clrMapOvr>
  <p:transition spd="slow">
    <p:wheel spokes="1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4C3AA2-E4FA-4445-90BD-D8082171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652" y="241738"/>
            <a:ext cx="3970489" cy="653217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10A2D5D-CE0F-463C-8A89-B2ADC64D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3" y="2831407"/>
            <a:ext cx="3241566" cy="1293028"/>
          </a:xfrm>
        </p:spPr>
        <p:txBody>
          <a:bodyPr/>
          <a:lstStyle/>
          <a:p>
            <a:r>
              <a:rPr lang="en-US" dirty="0" err="1"/>
              <a:t>مثال</a:t>
            </a:r>
            <a:r>
              <a:rPr lang="en-US" dirty="0"/>
              <a:t> </a:t>
            </a:r>
            <a:r>
              <a:rPr lang="en-US" dirty="0" err="1"/>
              <a:t>تطبيقي</a:t>
            </a:r>
            <a:r>
              <a:rPr lang="en-US" dirty="0"/>
              <a:t>  </a:t>
            </a:r>
            <a:br>
              <a:rPr lang="en-US" dirty="0"/>
            </a:br>
            <a:r>
              <a:rPr lang="en-US" dirty="0"/>
              <a:t>N-TIER   </a:t>
            </a:r>
          </a:p>
        </p:txBody>
      </p:sp>
      <p:pic>
        <p:nvPicPr>
          <p:cNvPr id="5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A9631D16-CDCE-4467-8391-9CDA7500D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3" y="5639676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33105"/>
      </p:ext>
    </p:extLst>
  </p:cSld>
  <p:clrMapOvr>
    <a:masterClrMapping/>
  </p:clrMapOvr>
  <p:transition spd="slow">
    <p:wheel spokes="1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6D167EE-4B4D-4AA5-9609-1D2A7939A770}"/>
              </a:ext>
            </a:extLst>
          </p:cNvPr>
          <p:cNvSpPr/>
          <p:nvPr/>
        </p:nvSpPr>
        <p:spPr>
          <a:xfrm>
            <a:off x="823829" y="1354050"/>
            <a:ext cx="1480206" cy="15152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0" b="1" dirty="0">
                <a:solidFill>
                  <a:srgbClr val="7030A0"/>
                </a:solidFill>
              </a:rPr>
              <a:t>4</a:t>
            </a:r>
          </a:p>
        </p:txBody>
      </p:sp>
      <p:pic>
        <p:nvPicPr>
          <p:cNvPr id="1026" name="Picture 2" descr="Résultat de recherche d'images pour &quot;java&quot;">
            <a:extLst>
              <a:ext uri="{FF2B5EF4-FFF2-40B4-BE49-F238E27FC236}">
                <a16:creationId xmlns:a16="http://schemas.microsoft.com/office/drawing/2014/main" id="{06EA484D-51FE-4DA6-8366-EA9FF082A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75" y="835890"/>
            <a:ext cx="7455579" cy="49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B8309-328E-42E7-8229-7B07D57D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44" y="5086038"/>
            <a:ext cx="1826376" cy="10273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F368338-371E-4D7C-A0C0-D7D0118035DE}"/>
              </a:ext>
            </a:extLst>
          </p:cNvPr>
          <p:cNvSpPr/>
          <p:nvPr/>
        </p:nvSpPr>
        <p:spPr>
          <a:xfrm>
            <a:off x="406400" y="4084319"/>
            <a:ext cx="2187227" cy="2218313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53A6CD4F-F767-4CB9-A915-1009B0E74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62" y="4330011"/>
            <a:ext cx="1330902" cy="1726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56231-C934-460A-BE24-B4CE071B838C}"/>
              </a:ext>
            </a:extLst>
          </p:cNvPr>
          <p:cNvSpPr txBox="1"/>
          <p:nvPr/>
        </p:nvSpPr>
        <p:spPr>
          <a:xfrm>
            <a:off x="0" y="6304002"/>
            <a:ext cx="3573935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ZEKIRI Abdelali</a:t>
            </a:r>
          </a:p>
        </p:txBody>
      </p:sp>
    </p:spTree>
    <p:extLst>
      <p:ext uri="{BB962C8B-B14F-4D97-AF65-F5344CB8AC3E}">
        <p14:creationId xmlns:p14="http://schemas.microsoft.com/office/powerpoint/2010/main" val="1657555360"/>
      </p:ext>
    </p:extLst>
  </p:cSld>
  <p:clrMapOvr>
    <a:masterClrMapping/>
  </p:clrMapOvr>
  <p:transition spd="slow">
    <p:wheel spokes="1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storique java j2ee">
            <a:extLst>
              <a:ext uri="{FF2B5EF4-FFF2-40B4-BE49-F238E27FC236}">
                <a16:creationId xmlns:a16="http://schemas.microsoft.com/office/drawing/2014/main" id="{84EA090B-DC02-4E16-B519-7F0FFC31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66" y="1607341"/>
            <a:ext cx="11164630" cy="249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E88696-111B-4374-8624-F16908382A43}"/>
              </a:ext>
            </a:extLst>
          </p:cNvPr>
          <p:cNvSpPr/>
          <p:nvPr/>
        </p:nvSpPr>
        <p:spPr>
          <a:xfrm>
            <a:off x="1615635" y="4155152"/>
            <a:ext cx="234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uda"/>
              </a:rPr>
              <a:t>Java 2 Entreprise </a:t>
            </a:r>
            <a:r>
              <a:rPr lang="fr-FR" dirty="0" err="1">
                <a:latin typeface="Ruda"/>
              </a:rPr>
              <a:t>Editio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D29B55-7214-4B77-89A0-F6868D08D350}"/>
              </a:ext>
            </a:extLst>
          </p:cNvPr>
          <p:cNvSpPr/>
          <p:nvPr/>
        </p:nvSpPr>
        <p:spPr>
          <a:xfrm>
            <a:off x="878789" y="4524484"/>
            <a:ext cx="3989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uda"/>
              </a:rPr>
              <a:t>(l’origine du « 2 » vient de la version 1.2)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379D61-2AD0-48A2-B6E6-9E2F91537E05}"/>
              </a:ext>
            </a:extLst>
          </p:cNvPr>
          <p:cNvSpPr/>
          <p:nvPr/>
        </p:nvSpPr>
        <p:spPr>
          <a:xfrm>
            <a:off x="5942120" y="41551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Ruda"/>
              </a:rPr>
              <a:t>Depuis la version 1.5 sortie en Mai 2006 l’abréviation a été simplifiée en Java EE.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1048613"/>
      </p:ext>
    </p:extLst>
  </p:cSld>
  <p:clrMapOvr>
    <a:masterClrMapping/>
  </p:clrMapOvr>
  <p:transition spd="slow">
    <p:wheel spokes="1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FA23F4-9CD3-4CC5-B3BF-DF02AD263C7F}"/>
              </a:ext>
            </a:extLst>
          </p:cNvPr>
          <p:cNvSpPr/>
          <p:nvPr/>
        </p:nvSpPr>
        <p:spPr>
          <a:xfrm>
            <a:off x="156561" y="1824227"/>
            <a:ext cx="116741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r-FR" sz="3000" dirty="0">
                <a:latin typeface="-apple-system"/>
              </a:rPr>
              <a:t>Spring </a:t>
            </a:r>
            <a:r>
              <a:rPr lang="fr-FR" sz="3000" dirty="0" err="1">
                <a:latin typeface="-apple-system"/>
              </a:rPr>
              <a:t>Boott</a:t>
            </a:r>
            <a:r>
              <a:rPr lang="fr-FR" sz="3000" dirty="0">
                <a:latin typeface="-apple-system"/>
              </a:rPr>
              <a:t> </a:t>
            </a:r>
          </a:p>
          <a:p>
            <a:pPr algn="r" rtl="1"/>
            <a:r>
              <a:rPr lang="ar-DZ" sz="3000" dirty="0">
                <a:latin typeface="-apple-system"/>
              </a:rPr>
              <a:t>هو إطار عمل يمكنك للبدء السريع في تطوير التطبيقات أو الخدمات من خلال توفير الادوات اللازمة و تحديد اعداداتها اليا.</a:t>
            </a:r>
          </a:p>
          <a:p>
            <a:pPr algn="r" rtl="1"/>
            <a:r>
              <a:rPr lang="ar-DZ" sz="3000" dirty="0">
                <a:latin typeface="-apple-system"/>
              </a:rPr>
              <a:t>يمتاز بطريقة التعريفات التلقائية للاعدادات بستخدام بما يعرف ب الانوطيشن</a:t>
            </a:r>
            <a:r>
              <a:rPr lang="fr-FR" sz="3000" dirty="0">
                <a:latin typeface="-apple-system"/>
              </a:rPr>
              <a:t> @ ,,,,  </a:t>
            </a:r>
          </a:p>
          <a:p>
            <a:pPr algn="r" rtl="1"/>
            <a:r>
              <a:rPr lang="ar-DZ" sz="3000" dirty="0">
                <a:latin typeface="-apple-system"/>
              </a:rPr>
              <a:t>اضافة الادات </a:t>
            </a:r>
            <a:r>
              <a:rPr lang="fr-FR" sz="3000" dirty="0">
                <a:latin typeface="-apple-system"/>
              </a:rPr>
              <a:t>starters</a:t>
            </a:r>
            <a:r>
              <a:rPr lang="ar-DZ" sz="3000" dirty="0">
                <a:latin typeface="-apple-system"/>
              </a:rPr>
              <a:t> لسبرينغ بوت سهولة كبيرة لتحضير التطبيق من البداية</a:t>
            </a:r>
          </a:p>
          <a:p>
            <a:pPr algn="r" rtl="1"/>
            <a:r>
              <a:rPr lang="ar-DZ" sz="3000" dirty="0">
                <a:latin typeface="-apple-system"/>
              </a:rPr>
              <a:t>دعم كامل ل </a:t>
            </a:r>
            <a:r>
              <a:rPr lang="fr-FR" sz="3000" dirty="0">
                <a:latin typeface="-apple-system"/>
              </a:rPr>
              <a:t>Maven</a:t>
            </a:r>
            <a:endParaRPr lang="ar-DZ" sz="3000" dirty="0"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BCD5A-63A9-4297-B570-12C39CF5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" y="5780952"/>
            <a:ext cx="163082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14781"/>
      </p:ext>
    </p:extLst>
  </p:cSld>
  <p:clrMapOvr>
    <a:masterClrMapping/>
  </p:clrMapOvr>
  <p:transition spd="slow">
    <p:wheel spokes="1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82DCA-FABD-4A04-8603-4EFC8B82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77" y="1388392"/>
            <a:ext cx="10838845" cy="4032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36BEC-400B-4415-9346-0A3094CCE3B2}"/>
              </a:ext>
            </a:extLst>
          </p:cNvPr>
          <p:cNvSpPr txBox="1"/>
          <p:nvPr/>
        </p:nvSpPr>
        <p:spPr>
          <a:xfrm>
            <a:off x="861133" y="4870652"/>
            <a:ext cx="1093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2002           2005           2006          2007              2009          2011           2013           2014          2015</a:t>
            </a:r>
          </a:p>
        </p:txBody>
      </p:sp>
      <p:pic>
        <p:nvPicPr>
          <p:cNvPr id="3078" name="Picture 6" descr="Résultat de recherche d'images pour &quot;spring boot&quot;">
            <a:extLst>
              <a:ext uri="{FF2B5EF4-FFF2-40B4-BE49-F238E27FC236}">
                <a16:creationId xmlns:a16="http://schemas.microsoft.com/office/drawing/2014/main" id="{565006FA-8A41-4F6E-BC32-D5F88F77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89" y="3915683"/>
            <a:ext cx="1768247" cy="45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7D8080E1-47C8-4674-A1E9-0631A9310A43}"/>
              </a:ext>
            </a:extLst>
          </p:cNvPr>
          <p:cNvSpPr/>
          <p:nvPr/>
        </p:nvSpPr>
        <p:spPr>
          <a:xfrm>
            <a:off x="11605136" y="3915683"/>
            <a:ext cx="586864" cy="45059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E6A3A-199E-46A1-AA7A-B1C5ABED1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2" y="5780952"/>
            <a:ext cx="163082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16813"/>
      </p:ext>
    </p:extLst>
  </p:cSld>
  <p:clrMapOvr>
    <a:masterClrMapping/>
  </p:clrMapOvr>
  <p:transition spd="slow">
    <p:wheel spokes="1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2A9D03-6641-4EBD-AE24-6055A4AE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32" y="1264919"/>
            <a:ext cx="9008428" cy="4911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D3D212-F554-4F6E-8A35-C332578D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9" y="5836832"/>
            <a:ext cx="163082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3278"/>
      </p:ext>
    </p:extLst>
  </p:cSld>
  <p:clrMapOvr>
    <a:masterClrMapping/>
  </p:clrMapOvr>
  <p:transition spd="slow">
    <p:wheel spokes="1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ésultat de recherche d'images pour &quot;java jdk&quot;">
            <a:extLst>
              <a:ext uri="{FF2B5EF4-FFF2-40B4-BE49-F238E27FC236}">
                <a16:creationId xmlns:a16="http://schemas.microsoft.com/office/drawing/2014/main" id="{293BD8A0-4C22-4EA7-AE68-BCD7E0B85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36" y="4408549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ésultat de recherche d'images pour &quot;intellij&quot;">
            <a:extLst>
              <a:ext uri="{FF2B5EF4-FFF2-40B4-BE49-F238E27FC236}">
                <a16:creationId xmlns:a16="http://schemas.microsoft.com/office/drawing/2014/main" id="{378547A2-30CB-4177-8E51-3DED6975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35" y="581026"/>
            <a:ext cx="2847974" cy="28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0E71CF35-B424-4560-976A-26F69AF719BD}"/>
              </a:ext>
            </a:extLst>
          </p:cNvPr>
          <p:cNvSpPr/>
          <p:nvPr/>
        </p:nvSpPr>
        <p:spPr>
          <a:xfrm>
            <a:off x="8355365" y="3626921"/>
            <a:ext cx="664347" cy="583707"/>
          </a:xfrm>
          <a:prstGeom prst="mathPlu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1F414-EBEC-48C4-826C-72676028AE8A}"/>
              </a:ext>
            </a:extLst>
          </p:cNvPr>
          <p:cNvSpPr txBox="1"/>
          <p:nvPr/>
        </p:nvSpPr>
        <p:spPr>
          <a:xfrm>
            <a:off x="1427140" y="2887189"/>
            <a:ext cx="481899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  </a:t>
            </a:r>
            <a:r>
              <a:rPr lang="en-US" sz="4000" b="1" dirty="0" err="1"/>
              <a:t>بيئة</a:t>
            </a:r>
            <a:r>
              <a:rPr lang="en-US" sz="4000" b="1" dirty="0"/>
              <a:t> </a:t>
            </a:r>
            <a:r>
              <a:rPr lang="en-US" sz="4000" b="1" dirty="0" err="1"/>
              <a:t>عمل</a:t>
            </a:r>
            <a:r>
              <a:rPr lang="en-US" sz="4000" b="1" dirty="0"/>
              <a:t> </a:t>
            </a:r>
            <a:r>
              <a:rPr lang="en-US" sz="4000" b="1" dirty="0" err="1"/>
              <a:t>تطبيقات</a:t>
            </a:r>
            <a:r>
              <a:rPr lang="en-US" sz="4000" b="1" dirty="0"/>
              <a:t> </a:t>
            </a:r>
            <a:endParaRPr lang="en-US" dirty="0"/>
          </a:p>
          <a:p>
            <a:pPr algn="ctr"/>
            <a:r>
              <a:rPr lang="en-US" sz="4000" b="1" dirty="0"/>
              <a:t>Spring boot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7D9F4-74E6-439E-8C81-2A72A335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9" y="5836832"/>
            <a:ext cx="163082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37789"/>
      </p:ext>
    </p:extLst>
  </p:cSld>
  <p:clrMapOvr>
    <a:masterClrMapping/>
  </p:clrMapOvr>
  <p:transition spd="slow">
    <p:wheel spokes="1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266416-D47A-4AEF-BD57-9DC6F4DD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557" y="1452880"/>
            <a:ext cx="9230130" cy="4890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9B61C-EA8A-4593-BF5E-475F51DD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9" y="5833066"/>
            <a:ext cx="163082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77213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7CEC-D144-414E-AE91-BA0998AA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726" y="3090322"/>
            <a:ext cx="8610600" cy="2085359"/>
          </a:xfrm>
        </p:spPr>
        <p:txBody>
          <a:bodyPr>
            <a:normAutofit fontScale="90000"/>
          </a:bodyPr>
          <a:lstStyle/>
          <a:p>
            <a:pPr algn="ctr"/>
            <a:r>
              <a:rPr lang="ar-DZ" dirty="0"/>
              <a:t>و نبدا الان مع الاستاذ علي علوي </a:t>
            </a:r>
            <a:br>
              <a:rPr lang="fr-FR" dirty="0"/>
            </a:br>
            <a:r>
              <a:rPr lang="ar-DZ" dirty="0"/>
              <a:t>في برمجة</a:t>
            </a:r>
            <a:br>
              <a:rPr lang="ar-DZ" dirty="0"/>
            </a:br>
            <a:br>
              <a:rPr lang="ar-DZ" dirty="0"/>
            </a:br>
            <a:r>
              <a:rPr lang="fr-FR" dirty="0" err="1"/>
              <a:t>Frant</a:t>
            </a:r>
            <a:r>
              <a:rPr lang="fr-FR" dirty="0"/>
              <a:t> end</a:t>
            </a:r>
          </a:p>
        </p:txBody>
      </p:sp>
    </p:spTree>
    <p:extLst>
      <p:ext uri="{BB962C8B-B14F-4D97-AF65-F5344CB8AC3E}">
        <p14:creationId xmlns:p14="http://schemas.microsoft.com/office/powerpoint/2010/main" val="1928441751"/>
      </p:ext>
    </p:extLst>
  </p:cSld>
  <p:clrMapOvr>
    <a:masterClrMapping/>
  </p:clrMapOvr>
  <p:transition spd="slow">
    <p:wheel spokes="1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ésultat de recherche d'images pour &quot;Maven&quot;">
            <a:extLst>
              <a:ext uri="{FF2B5EF4-FFF2-40B4-BE49-F238E27FC236}">
                <a16:creationId xmlns:a16="http://schemas.microsoft.com/office/drawing/2014/main" id="{8869F931-624B-4BB3-A4B7-2A570D0E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01" y="2458004"/>
            <a:ext cx="7412365" cy="212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E0600-1DB2-4B2B-8B23-D03EFDA2BAF1}"/>
              </a:ext>
            </a:extLst>
          </p:cNvPr>
          <p:cNvSpPr txBox="1"/>
          <p:nvPr/>
        </p:nvSpPr>
        <p:spPr>
          <a:xfrm>
            <a:off x="554834" y="2845038"/>
            <a:ext cx="350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لابد</a:t>
            </a:r>
            <a:r>
              <a:rPr lang="en-US" dirty="0"/>
              <a:t> </a:t>
            </a:r>
            <a:r>
              <a:rPr lang="en-US" dirty="0" err="1"/>
              <a:t>ان</a:t>
            </a:r>
            <a:r>
              <a:rPr lang="en-US" dirty="0"/>
              <a:t> </a:t>
            </a:r>
            <a:r>
              <a:rPr lang="en-US" dirty="0" err="1"/>
              <a:t>نعرف</a:t>
            </a:r>
            <a:r>
              <a:rPr lang="en-US" dirty="0"/>
              <a:t> </a:t>
            </a:r>
            <a:r>
              <a:rPr lang="en-US" dirty="0" err="1"/>
              <a:t>ان</a:t>
            </a:r>
            <a:r>
              <a:rPr lang="en-US" dirty="0"/>
              <a:t> </a:t>
            </a:r>
            <a:r>
              <a:rPr lang="en-US" dirty="0" err="1"/>
              <a:t>الوصول</a:t>
            </a:r>
            <a:r>
              <a:rPr lang="en-US" dirty="0"/>
              <a:t> </a:t>
            </a:r>
            <a:r>
              <a:rPr lang="en-US" dirty="0" err="1"/>
              <a:t>الى</a:t>
            </a:r>
            <a:r>
              <a:rPr lang="en-US" dirty="0"/>
              <a:t> </a:t>
            </a:r>
            <a:r>
              <a:rPr lang="en-US" dirty="0" err="1"/>
              <a:t>المكتبات</a:t>
            </a:r>
            <a:r>
              <a:rPr lang="en-US" dirty="0"/>
              <a:t> </a:t>
            </a:r>
            <a:r>
              <a:rPr lang="en-US" dirty="0" err="1"/>
              <a:t>الخارجية</a:t>
            </a:r>
            <a:r>
              <a:rPr lang="en-US" dirty="0"/>
              <a:t> </a:t>
            </a:r>
            <a:r>
              <a:rPr lang="en-US" dirty="0" err="1"/>
              <a:t>يتم</a:t>
            </a:r>
            <a:r>
              <a:rPr lang="en-US" dirty="0"/>
              <a:t> </a:t>
            </a:r>
            <a:r>
              <a:rPr lang="en-US" dirty="0" err="1"/>
              <a:t>بسهولة</a:t>
            </a:r>
            <a:r>
              <a:rPr lang="en-US" dirty="0"/>
              <a:t> </a:t>
            </a:r>
            <a:r>
              <a:rPr lang="en-US" dirty="0" err="1"/>
              <a:t>باستخدام</a:t>
            </a:r>
            <a:r>
              <a:rPr lang="en-US" dirty="0"/>
              <a:t> </a:t>
            </a:r>
          </a:p>
          <a:p>
            <a:r>
              <a:rPr lang="en-US" dirty="0"/>
              <a:t>Maven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2E7EA-ECE9-4588-A906-B0511FC7F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9" y="5836832"/>
            <a:ext cx="163082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85523"/>
      </p:ext>
    </p:extLst>
  </p:cSld>
  <p:clrMapOvr>
    <a:masterClrMapping/>
  </p:clrMapOvr>
  <p:transition spd="slow">
    <p:wheel spokes="1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0D7A47-F995-4598-9FFD-68D85F6A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180" y="4327525"/>
            <a:ext cx="2514600" cy="438150"/>
          </a:xfrm>
          <a:prstGeom prst="rect">
            <a:avLst/>
          </a:prstGeom>
        </p:spPr>
      </p:pic>
      <p:pic>
        <p:nvPicPr>
          <p:cNvPr id="6146" name="Picture 2" descr="Résultat de recherche d'images pour &quot;Spring data JPA&quot;">
            <a:extLst>
              <a:ext uri="{FF2B5EF4-FFF2-40B4-BE49-F238E27FC236}">
                <a16:creationId xmlns:a16="http://schemas.microsoft.com/office/drawing/2014/main" id="{797049B3-72AE-4B0D-B01C-C64453056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874" y="2025037"/>
            <a:ext cx="4631372" cy="223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614FB-9F3C-48F6-9A47-C7C688DE02A9}"/>
              </a:ext>
            </a:extLst>
          </p:cNvPr>
          <p:cNvSpPr txBox="1"/>
          <p:nvPr/>
        </p:nvSpPr>
        <p:spPr>
          <a:xfrm>
            <a:off x="1311447" y="1472452"/>
            <a:ext cx="425844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ORM</a:t>
            </a:r>
          </a:p>
          <a:p>
            <a:pPr algn="ctr"/>
            <a:r>
              <a:rPr lang="en-US" sz="2000" b="1" dirty="0">
                <a:ea typeface="+mn-lt"/>
                <a:cs typeface="+mn-lt"/>
              </a:rPr>
              <a:t>Object</a:t>
            </a:r>
            <a:endParaRPr lang="en-US" sz="2000" dirty="0">
              <a:ea typeface="+mn-lt"/>
              <a:cs typeface="+mn-lt"/>
            </a:endParaRPr>
          </a:p>
          <a:p>
            <a:pPr algn="ctr"/>
            <a:r>
              <a:rPr lang="en-US" sz="2000" b="1" dirty="0">
                <a:ea typeface="+mn-lt"/>
                <a:cs typeface="+mn-lt"/>
              </a:rPr>
              <a:t>Relational</a:t>
            </a:r>
            <a:endParaRPr lang="en-US" sz="2000" dirty="0">
              <a:ea typeface="+mn-lt"/>
              <a:cs typeface="+mn-lt"/>
            </a:endParaRPr>
          </a:p>
          <a:p>
            <a:pPr algn="ctr"/>
            <a:r>
              <a:rPr lang="en-US" sz="2000" b="1" dirty="0">
                <a:ea typeface="+mn-lt"/>
                <a:cs typeface="+mn-lt"/>
              </a:rPr>
              <a:t>mapping</a:t>
            </a:r>
            <a:endParaRPr lang="en-US" sz="2000" dirty="0">
              <a:ea typeface="+mn-lt"/>
              <a:cs typeface="+mn-lt"/>
            </a:endParaRPr>
          </a:p>
          <a:p>
            <a:pPr algn="ctr"/>
            <a:endParaRPr lang="en-US" sz="4000" b="1" dirty="0"/>
          </a:p>
          <a:p>
            <a:pPr algn="ctr"/>
            <a:r>
              <a:rPr lang="fr-FR" sz="4000" b="1" dirty="0" err="1"/>
              <a:t>Persistence</a:t>
            </a:r>
            <a:r>
              <a:rPr lang="fr-FR" sz="4000" b="1" dirty="0"/>
              <a:t> Layer 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56213953"/>
      </p:ext>
    </p:extLst>
  </p:cSld>
  <p:clrMapOvr>
    <a:masterClrMapping/>
  </p:clrMapOvr>
  <p:transition spd="slow">
    <p:wheel spokes="1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D9CF9C-B751-443D-A383-78C58D44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4" y="771478"/>
            <a:ext cx="4353017" cy="57119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407748-6FA2-4D9B-B337-80461A6E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95" y="2813046"/>
            <a:ext cx="3241566" cy="1293028"/>
          </a:xfrm>
        </p:spPr>
        <p:txBody>
          <a:bodyPr/>
          <a:lstStyle/>
          <a:p>
            <a:r>
              <a:rPr lang="en-US" dirty="0" err="1"/>
              <a:t>مثال</a:t>
            </a:r>
            <a:r>
              <a:rPr lang="en-US" dirty="0"/>
              <a:t> </a:t>
            </a:r>
            <a:r>
              <a:rPr lang="en-US" dirty="0" err="1"/>
              <a:t>تطبيقي</a:t>
            </a:r>
            <a:r>
              <a:rPr lang="en-US" dirty="0"/>
              <a:t>  </a:t>
            </a:r>
            <a:br>
              <a:rPr lang="en-US" dirty="0"/>
            </a:br>
            <a:r>
              <a:rPr lang="en-US" dirty="0"/>
              <a:t>MVC    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D1D1A-AAE2-4E98-8BA3-0195D62C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89" y="5836832"/>
            <a:ext cx="163082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67573"/>
      </p:ext>
    </p:extLst>
  </p:cSld>
  <p:clrMapOvr>
    <a:masterClrMapping/>
  </p:clrMapOvr>
  <p:transition spd="slow">
    <p:wheel spokes="1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0D8B1C-697D-4128-AC03-5D64F5FF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502" y="497840"/>
            <a:ext cx="3919586" cy="61061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169489-8B60-4C75-983E-9DD30DDF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3" y="2831407"/>
            <a:ext cx="3241566" cy="1293028"/>
          </a:xfrm>
        </p:spPr>
        <p:txBody>
          <a:bodyPr/>
          <a:lstStyle/>
          <a:p>
            <a:r>
              <a:rPr lang="en-US" dirty="0" err="1"/>
              <a:t>مثال</a:t>
            </a:r>
            <a:r>
              <a:rPr lang="en-US" dirty="0"/>
              <a:t> </a:t>
            </a:r>
            <a:r>
              <a:rPr lang="en-US" dirty="0" err="1"/>
              <a:t>تطبيقي</a:t>
            </a:r>
            <a:r>
              <a:rPr lang="en-US" dirty="0"/>
              <a:t>  </a:t>
            </a:r>
            <a:br>
              <a:rPr lang="en-US" dirty="0"/>
            </a:br>
            <a:r>
              <a:rPr lang="en-US" dirty="0"/>
              <a:t>N-TIER  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95E00-3A64-49EE-9E22-CF60B1475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5836832"/>
            <a:ext cx="163082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35391"/>
      </p:ext>
    </p:extLst>
  </p:cSld>
  <p:clrMapOvr>
    <a:masterClrMapping/>
  </p:clrMapOvr>
  <p:transition spd="slow">
    <p:wheel spokes="1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C322-4B92-490A-9780-48B93080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784" y="2237173"/>
            <a:ext cx="9648548" cy="2323731"/>
          </a:xfrm>
        </p:spPr>
        <p:txBody>
          <a:bodyPr/>
          <a:lstStyle/>
          <a:p>
            <a:r>
              <a:rPr lang="ar-DZ" dirty="0"/>
              <a:t>الخلاصة </a:t>
            </a:r>
            <a:br>
              <a:rPr lang="ar-DZ" dirty="0"/>
            </a:br>
            <a:r>
              <a:rPr lang="ar-DZ" dirty="0"/>
              <a:t>ان كل اللغات توصلك الى الهدف ما عليك الى ان تجسد ما تعلمت في اي لغة تختار </a:t>
            </a:r>
            <a:br>
              <a:rPr lang="ar-DZ" dirty="0"/>
            </a:br>
            <a:endParaRPr lang="fr-FR" dirty="0"/>
          </a:p>
        </p:txBody>
      </p:sp>
      <p:pic>
        <p:nvPicPr>
          <p:cNvPr id="12290" name="Picture 2" descr="Résultat de recherche d'images pour &quot;langage de programmation&quot;">
            <a:extLst>
              <a:ext uri="{FF2B5EF4-FFF2-40B4-BE49-F238E27FC236}">
                <a16:creationId xmlns:a16="http://schemas.microsoft.com/office/drawing/2014/main" id="{8285CC61-31D0-4FE6-BC7D-8328F4BDF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88000"/>
            <a:ext cx="203774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87673"/>
      </p:ext>
    </p:extLst>
  </p:cSld>
  <p:clrMapOvr>
    <a:masterClrMapping/>
  </p:clrMapOvr>
  <p:transition spd="slow">
    <p:wheel spokes="1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97EC-D84C-4F16-86B2-5AB2CEE6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082982"/>
            <a:ext cx="10722154" cy="3159558"/>
          </a:xfrm>
        </p:spPr>
        <p:txBody>
          <a:bodyPr>
            <a:normAutofit/>
          </a:bodyPr>
          <a:lstStyle/>
          <a:p>
            <a:r>
              <a:rPr lang="ar-DZ" dirty="0"/>
              <a:t>السوال الان هل عندما اختار و اتقن , خلاص و صلت ؟</a:t>
            </a:r>
            <a:br>
              <a:rPr lang="ar-DZ" dirty="0"/>
            </a:br>
            <a:br>
              <a:rPr lang="ar-DZ" dirty="0"/>
            </a:br>
            <a:r>
              <a:rPr lang="ar-DZ" dirty="0"/>
              <a:t>الجواب</a:t>
            </a:r>
            <a:endParaRPr lang="fr-FR" dirty="0"/>
          </a:p>
        </p:txBody>
      </p:sp>
      <p:pic>
        <p:nvPicPr>
          <p:cNvPr id="7170" name="Picture 2" descr="Résultat de recherche d'images pour &quot;افكر&quot;">
            <a:extLst>
              <a:ext uri="{FF2B5EF4-FFF2-40B4-BE49-F238E27FC236}">
                <a16:creationId xmlns:a16="http://schemas.microsoft.com/office/drawing/2014/main" id="{4405E59F-3FE9-42AD-A0DF-BF77EC005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98033"/>
            <a:ext cx="2006353" cy="185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89892"/>
      </p:ext>
    </p:extLst>
  </p:cSld>
  <p:clrMapOvr>
    <a:masterClrMapping/>
  </p:clrMapOvr>
  <p:transition spd="slow">
    <p:wheel spokes="1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8B8B8F-0D7B-40F5-AA63-F7075951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6" y="1595759"/>
            <a:ext cx="7803802" cy="4970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0F56E-7E8E-4DF0-A8D9-0029D04E3156}"/>
              </a:ext>
            </a:extLst>
          </p:cNvPr>
          <p:cNvSpPr txBox="1"/>
          <p:nvPr/>
        </p:nvSpPr>
        <p:spPr>
          <a:xfrm>
            <a:off x="2314575" y="878889"/>
            <a:ext cx="97235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3000" b="1" dirty="0"/>
              <a:t>قد يتطور </a:t>
            </a:r>
            <a:r>
              <a:rPr lang="fr-FR" sz="3000" b="1" dirty="0" err="1"/>
              <a:t>GraphQl</a:t>
            </a:r>
            <a:r>
              <a:rPr lang="fr-FR" sz="3000" b="1" dirty="0"/>
              <a:t> </a:t>
            </a:r>
            <a:r>
              <a:rPr lang="ar-DZ" sz="3000" b="1" dirty="0"/>
              <a:t> ويطلب منك العمل عليه </a:t>
            </a:r>
            <a:endParaRPr lang="fr-FR" sz="3000" b="1" dirty="0"/>
          </a:p>
        </p:txBody>
      </p:sp>
      <p:pic>
        <p:nvPicPr>
          <p:cNvPr id="10242" name="Picture 2" descr="Résultat de recherche d'images pour &quot;Graph QL&quot;">
            <a:extLst>
              <a:ext uri="{FF2B5EF4-FFF2-40B4-BE49-F238E27FC236}">
                <a16:creationId xmlns:a16="http://schemas.microsoft.com/office/drawing/2014/main" id="{984C2B47-1BEF-4D97-9AB9-8AE7100F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8016"/>
            <a:ext cx="1402672" cy="8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843428"/>
      </p:ext>
    </p:extLst>
  </p:cSld>
  <p:clrMapOvr>
    <a:masterClrMapping/>
  </p:clrMapOvr>
  <p:transition spd="slow">
    <p:wheel spokes="1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ésultat de recherche d'images pour &quot;webassembly&quot;">
            <a:extLst>
              <a:ext uri="{FF2B5EF4-FFF2-40B4-BE49-F238E27FC236}">
                <a16:creationId xmlns:a16="http://schemas.microsoft.com/office/drawing/2014/main" id="{6BE6648A-E3B6-4CCD-A63A-160F76B4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19" y="1695634"/>
            <a:ext cx="7972146" cy="398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9CC29-C32C-4DF9-BC13-D40FA54C5065}"/>
              </a:ext>
            </a:extLst>
          </p:cNvPr>
          <p:cNvSpPr txBox="1"/>
          <p:nvPr/>
        </p:nvSpPr>
        <p:spPr>
          <a:xfrm>
            <a:off x="3932809" y="878888"/>
            <a:ext cx="85491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000" b="1" dirty="0"/>
              <a:t>قد يتطور الويب اسمبلي ويطلب منك العمل عليه </a:t>
            </a:r>
            <a:endParaRPr lang="fr-FR" sz="3000" b="1" dirty="0"/>
          </a:p>
        </p:txBody>
      </p:sp>
      <p:pic>
        <p:nvPicPr>
          <p:cNvPr id="6" name="Picture 2" descr="Résultat de recherche d'images pour &quot;webassembly&quot;">
            <a:extLst>
              <a:ext uri="{FF2B5EF4-FFF2-40B4-BE49-F238E27FC236}">
                <a16:creationId xmlns:a16="http://schemas.microsoft.com/office/drawing/2014/main" id="{EE7A2D0F-C7A0-4C74-AB00-180D47BB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6438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040193"/>
      </p:ext>
    </p:extLst>
  </p:cSld>
  <p:clrMapOvr>
    <a:masterClrMapping/>
  </p:clrMapOvr>
  <p:transition spd="slow">
    <p:wheel spokes="1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ésultat de recherche d'images pour &quot;webassembly&quot;">
            <a:extLst>
              <a:ext uri="{FF2B5EF4-FFF2-40B4-BE49-F238E27FC236}">
                <a16:creationId xmlns:a16="http://schemas.microsoft.com/office/drawing/2014/main" id="{D38AF401-8556-4FF5-AC41-0E560836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31" y="5786438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C61FF-01CD-4D92-BAD3-B5795545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0256"/>
            <a:ext cx="11689722" cy="34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74638"/>
      </p:ext>
    </p:extLst>
  </p:cSld>
  <p:clrMapOvr>
    <a:masterClrMapping/>
  </p:clrMapOvr>
  <p:transition spd="slow">
    <p:wheel spokes="1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4CA6F-222B-4AE4-BE4D-C5CB926B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03" y="1185034"/>
            <a:ext cx="9354648" cy="5322297"/>
          </a:xfrm>
          <a:prstGeom prst="rect">
            <a:avLst/>
          </a:prstGeom>
        </p:spPr>
      </p:pic>
      <p:pic>
        <p:nvPicPr>
          <p:cNvPr id="9218" name="Picture 2" descr="Résultat de recherche d'images pour &quot;webassembly&quot;">
            <a:extLst>
              <a:ext uri="{FF2B5EF4-FFF2-40B4-BE49-F238E27FC236}">
                <a16:creationId xmlns:a16="http://schemas.microsoft.com/office/drawing/2014/main" id="{7F57903D-6E86-44C8-A3AD-C7ADC7F35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6438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39054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392</TotalTime>
  <Words>514</Words>
  <Application>Microsoft Office PowerPoint</Application>
  <PresentationFormat>Widescreen</PresentationFormat>
  <Paragraphs>215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-apple-system</vt:lpstr>
      <vt:lpstr>Arial</vt:lpstr>
      <vt:lpstr>Arial</vt:lpstr>
      <vt:lpstr>Brush Script MT</vt:lpstr>
      <vt:lpstr>Calibri</vt:lpstr>
      <vt:lpstr>Century Gothic</vt:lpstr>
      <vt:lpstr>Ruda</vt:lpstr>
      <vt:lpstr>Vapor Trail</vt:lpstr>
      <vt:lpstr>PowerPoint Presentation</vt:lpstr>
      <vt:lpstr>PowerPoint Presentation</vt:lpstr>
      <vt:lpstr>Full Stack Developer  java               1ans.  Java SCRIPT  5ans .NET                10ans              Delphi            12ans    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و نبدا الان مع الاستاذ علي علوي  في برمجة  Frant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مثال تطبيقي MVC   </vt:lpstr>
      <vt:lpstr>PowerPoint Presentation</vt:lpstr>
      <vt:lpstr>مثال تطبيقي  N-Tier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مثال تطبيقي   MVC     </vt:lpstr>
      <vt:lpstr>PowerPoint Presentation</vt:lpstr>
      <vt:lpstr>مثال تطبيقي   N-TIER  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مثال تطبيقي   MVC     </vt:lpstr>
      <vt:lpstr>PowerPoint Presentation</vt:lpstr>
      <vt:lpstr>مثال تطبيقي   N-TIER  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مثال تطبيقي   MVC     </vt:lpstr>
      <vt:lpstr>مثال تطبيقي   N-TIER   </vt:lpstr>
      <vt:lpstr>الخلاصة  ان كل اللغات توصلك الى الهدف ما عليك الى ان تجسد ما تعلمت في اي لغة تختار  </vt:lpstr>
      <vt:lpstr>السوال الان هل عندما اختار و اتقن , خلاص و صلت ؟  الجواب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zekiri abdelali</cp:lastModifiedBy>
  <cp:revision>970</cp:revision>
  <dcterms:created xsi:type="dcterms:W3CDTF">2019-10-17T19:43:49Z</dcterms:created>
  <dcterms:modified xsi:type="dcterms:W3CDTF">2019-11-15T20:45:18Z</dcterms:modified>
</cp:coreProperties>
</file>